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5" roundtripDataSignature="AMtx7mhrSt0pAVOjaamX3hjVqWqXuJlx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EB993F-21A0-4008-9AB1-892AA7190F44}">
  <a:tblStyle styleId="{1BEB993F-21A0-4008-9AB1-892AA7190F4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 name="Google Shape;5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When we began modeling, we first looked at using decision trees and briefly looked at a logistic regression but decided that a linear regression model was the best option as we could create a model that predicted the continuous value of the quality of wines.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started by running a model with Quality as the target variable and all variables in the dataset as explanatory variables. From here, we removed all insignificant variables based on their respective p-value and ended up removing 3 variables citric_acid, chlorides, and total sulfur dioxide.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After removing these variables, we wanted to look at the colinearity of each variable in order to avoid undermining the statistical significance of each independent variable and having instability in our regression. We used the variance inflation factor score on the model and set a threshold maximum of 10, therefore removing the variables whos VIF score was greater than or equal to ten which happened to be residual sugar and density.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At this point our model had an adjusted R2 of 25.72%. In order to improve the models fit, we tested and added interaction terms between the remaining variables. Bit by bit we were able to improve the score and included the interactions that had a statistically significant effect in the model.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From here, we wanted to improve the model even further so we wanted to look at the effect of data transformation terms to the model. None of the remaining variables had a high skew level, so we did not find it necessary to add any log transformations to the model. However,  earlier when we were inspecting our data, we looked at the linearity of each independent variable with Quality. We noticed that some of the variables did not have a fully linear relationship with Quality. In order to more accurately capture the effect of each variable, we added quadratic terms of each variable to the model. We found that 3 of the quadratic terms were statistically significant, alcohol, fixed acidity, and free sulfur dioxide. After training and testing the model with the remaining significant variables, interactions, and quadratic terms, we found that the model’s overall fit had improved and we had found our best model.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then scraped off the top 200 prediction scores and passed them on to the optimization model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34" name="Google Shape;13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distribution of the Test set Quality is below. </a:t>
            </a:r>
            <a:endParaRPr/>
          </a:p>
        </p:txBody>
      </p:sp>
      <p:sp>
        <p:nvSpPr>
          <p:cNvPr id="140" name="Google Shape;14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interactions</a:t>
            </a:r>
            <a:endParaRPr/>
          </a:p>
          <a:p>
            <a:pPr indent="-317500" lvl="0" marL="457200" rtl="0" algn="l">
              <a:lnSpc>
                <a:spcPct val="100000"/>
              </a:lnSpc>
              <a:spcBef>
                <a:spcPts val="0"/>
              </a:spcBef>
              <a:spcAft>
                <a:spcPts val="0"/>
              </a:spcAft>
              <a:buSzPts val="1400"/>
              <a:buChar char="-"/>
            </a:pPr>
            <a:r>
              <a:rPr lang="en-US"/>
              <a:t>alcohol*fixed_acidity</a:t>
            </a:r>
            <a:endParaRPr/>
          </a:p>
          <a:p>
            <a:pPr indent="-317500" lvl="0" marL="457200" rtl="0" algn="l">
              <a:lnSpc>
                <a:spcPct val="100000"/>
              </a:lnSpc>
              <a:spcBef>
                <a:spcPts val="0"/>
              </a:spcBef>
              <a:spcAft>
                <a:spcPts val="0"/>
              </a:spcAft>
              <a:buSzPts val="1400"/>
              <a:buChar char="-"/>
            </a:pPr>
            <a:r>
              <a:rPr lang="en-US"/>
              <a:t>alcohol*volatile_acidity</a:t>
            </a:r>
            <a:endParaRPr/>
          </a:p>
          <a:p>
            <a:pPr indent="-317500" lvl="0" marL="457200" rtl="0" algn="l">
              <a:lnSpc>
                <a:spcPct val="100000"/>
              </a:lnSpc>
              <a:spcBef>
                <a:spcPts val="0"/>
              </a:spcBef>
              <a:spcAft>
                <a:spcPts val="0"/>
              </a:spcAft>
              <a:buSzPts val="1400"/>
              <a:buChar char="-"/>
            </a:pPr>
            <a:r>
              <a:rPr lang="en-US"/>
              <a:t>alcohol*free_sulfur_dioxide</a:t>
            </a:r>
            <a:endParaRPr/>
          </a:p>
          <a:p>
            <a:pPr indent="0" lvl="0" marL="0" rtl="0" algn="l">
              <a:lnSpc>
                <a:spcPct val="100000"/>
              </a:lnSpc>
              <a:spcBef>
                <a:spcPts val="0"/>
              </a:spcBef>
              <a:spcAft>
                <a:spcPts val="0"/>
              </a:spcAft>
              <a:buSzPts val="1400"/>
              <a:buNone/>
            </a:pPr>
            <a:r>
              <a:t/>
            </a:r>
            <a:endParaRPr/>
          </a:p>
          <a:p>
            <a:pPr indent="0" lvl="0" marL="0" rtl="0" algn="l">
              <a:lnSpc>
                <a:spcPct val="200000"/>
              </a:lnSpc>
              <a:spcBef>
                <a:spcPts val="0"/>
              </a:spcBef>
              <a:spcAft>
                <a:spcPts val="0"/>
              </a:spcAft>
              <a:buSzPts val="1400"/>
              <a:buNone/>
            </a:pPr>
            <a:r>
              <a:rPr lang="en-US">
                <a:latin typeface="Times New Roman"/>
                <a:ea typeface="Times New Roman"/>
                <a:cs typeface="Times New Roman"/>
                <a:sym typeface="Times New Roman"/>
              </a:rPr>
              <a:t>added quadratic terms. The quadratic terms were added to improve the overall fit of the model. When observing the linearity of each variable, there was evidence of some of the variables not having a fully linear relationship with the dependent variable</a:t>
            </a:r>
            <a:endParaRPr>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lang="en-US">
                <a:latin typeface="Times New Roman"/>
                <a:ea typeface="Times New Roman"/>
                <a:cs typeface="Times New Roman"/>
                <a:sym typeface="Times New Roman"/>
              </a:rPr>
              <a:t>fixed_acidity</a:t>
            </a:r>
            <a:endParaRPr>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lang="en-US">
                <a:latin typeface="Times New Roman"/>
                <a:ea typeface="Times New Roman"/>
                <a:cs typeface="Times New Roman"/>
                <a:sym typeface="Times New Roman"/>
              </a:rPr>
              <a:t>free_sulfur_dioxide</a:t>
            </a:r>
            <a:endParaRPr>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lang="en-US">
                <a:latin typeface="Times New Roman"/>
                <a:ea typeface="Times New Roman"/>
                <a:cs typeface="Times New Roman"/>
                <a:sym typeface="Times New Roman"/>
              </a:rPr>
              <a:t>alcohol</a:t>
            </a:r>
            <a:endParaRPr>
              <a:latin typeface="Times New Roman"/>
              <a:ea typeface="Times New Roman"/>
              <a:cs typeface="Times New Roman"/>
              <a:sym typeface="Times New Roman"/>
            </a:endParaRPr>
          </a:p>
          <a:p>
            <a:pPr indent="0" lvl="0" marL="0" rtl="0" algn="l">
              <a:lnSpc>
                <a:spcPct val="200000"/>
              </a:lnSpc>
              <a:spcBef>
                <a:spcPts val="0"/>
              </a:spcBef>
              <a:spcAft>
                <a:spcPts val="0"/>
              </a:spcAft>
              <a:buSzPts val="1400"/>
              <a:buNone/>
            </a:pPr>
            <a:r>
              <a:rPr lang="en-US">
                <a:latin typeface="Times New Roman"/>
                <a:ea typeface="Times New Roman"/>
                <a:cs typeface="Times New Roman"/>
                <a:sym typeface="Times New Roman"/>
              </a:rPr>
              <a:t>no significant change in RMSE from  the quadratic </a:t>
            </a:r>
            <a:endParaRPr>
              <a:latin typeface="Times New Roman"/>
              <a:ea typeface="Times New Roman"/>
              <a:cs typeface="Times New Roman"/>
              <a:sym typeface="Times New Roman"/>
            </a:endParaRPr>
          </a:p>
          <a:p>
            <a:pPr indent="0" lvl="0" marL="0" rtl="0" algn="l">
              <a:lnSpc>
                <a:spcPct val="200000"/>
              </a:lnSpc>
              <a:spcBef>
                <a:spcPts val="0"/>
              </a:spcBef>
              <a:spcAft>
                <a:spcPts val="0"/>
              </a:spcAft>
              <a:buSzPts val="1400"/>
              <a:buNone/>
            </a:pPr>
            <a:r>
              <a:t/>
            </a:r>
            <a:endParaRPr>
              <a:latin typeface="Times New Roman"/>
              <a:ea typeface="Times New Roman"/>
              <a:cs typeface="Times New Roman"/>
              <a:sym typeface="Times New Roman"/>
            </a:endParaRPr>
          </a:p>
          <a:p>
            <a:pPr indent="457200" lvl="0" marL="0" rtl="0" algn="l">
              <a:lnSpc>
                <a:spcPct val="200000"/>
              </a:lnSpc>
              <a:spcBef>
                <a:spcPts val="0"/>
              </a:spcBef>
              <a:spcAft>
                <a:spcPts val="0"/>
              </a:spcAft>
              <a:buSzPts val="1400"/>
              <a:buNone/>
            </a:pPr>
            <a:r>
              <a:rPr lang="en-US">
                <a:latin typeface="Times New Roman"/>
                <a:ea typeface="Times New Roman"/>
                <a:cs typeface="Times New Roman"/>
                <a:sym typeface="Times New Roman"/>
              </a:rPr>
              <a:t>to evaluate the model we looked at the Multiple R-squared value, 0.3155, and the Adjusted R-Squared value, 0.3135. This means that 31 percent of the variation in Quality can be explained by our model’s independent variables.</a:t>
            </a:r>
            <a:endParaRPr>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US">
                <a:highlight>
                  <a:srgbClr val="FFFFFF"/>
                </a:highlight>
                <a:latin typeface="Times New Roman"/>
                <a:ea typeface="Times New Roman"/>
                <a:cs typeface="Times New Roman"/>
                <a:sym typeface="Times New Roman"/>
              </a:rPr>
              <a:t> The RMSE continually increased in our tested models after removing the variables with high collinearity. Despite the chosen model having the highest RMSE out of all of our tested models, it is still the best fitting model because it is not undermining the statistical significance of the independent variables and has the strongest relationship with the dependent variable</a:t>
            </a:r>
            <a:endParaRPr>
              <a:latin typeface="Times New Roman"/>
              <a:ea typeface="Times New Roman"/>
              <a:cs typeface="Times New Roman"/>
              <a:sym typeface="Times New Roman"/>
            </a:endParaRPr>
          </a:p>
          <a:p>
            <a:pPr indent="0" lvl="0" marL="0" rtl="0" algn="l">
              <a:lnSpc>
                <a:spcPct val="200000"/>
              </a:lnSpc>
              <a:spcBef>
                <a:spcPts val="0"/>
              </a:spcBef>
              <a:spcAft>
                <a:spcPts val="0"/>
              </a:spcAft>
              <a:buSzPts val="1400"/>
              <a:buNone/>
            </a:pPr>
            <a:r>
              <a:t/>
            </a:r>
            <a:endParaRPr>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p:txBody>
      </p:sp>
      <p:sp>
        <p:nvSpPr>
          <p:cNvPr id="146" name="Google Shape;14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be41b1b9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be41b1b9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26be41b1b9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 name="Google Shape;5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Tucked in the hills of Penafiel, Portugal,</a:t>
            </a:r>
            <a:r>
              <a:rPr i="1" lang="en-US">
                <a:latin typeface="Times New Roman"/>
                <a:ea typeface="Times New Roman"/>
                <a:cs typeface="Times New Roman"/>
                <a:sym typeface="Times New Roman"/>
              </a:rPr>
              <a:t> Quinta da Aveleda</a:t>
            </a:r>
            <a:r>
              <a:rPr lang="en-US">
                <a:latin typeface="Times New Roman"/>
                <a:ea typeface="Times New Roman"/>
                <a:cs typeface="Times New Roman"/>
                <a:sym typeface="Times New Roman"/>
              </a:rPr>
              <a:t>,</a:t>
            </a:r>
            <a:r>
              <a:rPr i="1"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is one of the largest exporting wineries in the Vinho Verde region. Family owned and operated since 1870, </a:t>
            </a:r>
            <a:r>
              <a:rPr i="1" lang="en-US">
                <a:latin typeface="Times New Roman"/>
                <a:ea typeface="Times New Roman"/>
                <a:cs typeface="Times New Roman"/>
                <a:sym typeface="Times New Roman"/>
              </a:rPr>
              <a:t>Aveleda</a:t>
            </a:r>
            <a:r>
              <a:rPr lang="en-US">
                <a:latin typeface="Times New Roman"/>
                <a:ea typeface="Times New Roman"/>
                <a:cs typeface="Times New Roman"/>
                <a:sym typeface="Times New Roman"/>
              </a:rPr>
              <a:t> is known for its architecture, heritage, and vast white wine selection. Made from a variety of different Portuguese grapes such as alvarinho, loureiro, azal, and avesso grapes, each wine brings a different taste of the region to the table. The wines developed in this winery don't age for long (only 3-9 months), tend to be low in alcoholic percentage, and have a slight fizz to it when you pop the cork of the bottle. </a:t>
            </a:r>
            <a:endParaRPr/>
          </a:p>
        </p:txBody>
      </p:sp>
      <p:sp>
        <p:nvSpPr>
          <p:cNvPr id="69" name="Google Shape;6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problem is that Quinta da Aveleda needs help determining which wines to showcase in their wine tasting.  In order to do this, we need to determine at least 5 wines and make sure that there is a diverse palate.  This diverse palate will include a variety of  dry, medium dry, and medium sweet wines that have a different alcohol contents as well as different levels of pH, volatile acidity, and residual sugars.</a:t>
            </a:r>
            <a:endParaRPr/>
          </a:p>
        </p:txBody>
      </p:sp>
      <p:sp>
        <p:nvSpPr>
          <p:cNvPr id="76" name="Google Shape;7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Selection Massale is a vineyard management technique by which dead or under-performing vines are replaced with new vines grown from cuttings from many of the best older vines in the vineyard. maintaining both the vineyard’s health and diversity.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are the team behind the scenes that is helping Quinta da Aveleda choose the best wines to showcase in their tasting.  To do this, we will be predicting the wines quality rating (aka the rating given by the judges) and after doing that, we will take the top 100 from that list, and perform an integer optimization to see which wines Aveleda should showcase.  So we will be narrowing it down to 6 to 12 wines.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order to do this, we needed to make direct constraints that will help our optimization.  We will have a fixed acidity of at least 4.5, a minimum of 8% and a maximum of 14% in alcohol content, and focus on the residual sugar levels.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Our main goal is to select a variety of different wines that meet a different criteria of the given parameters that we are looking into.</a:t>
            </a:r>
            <a:endParaRPr/>
          </a:p>
        </p:txBody>
      </p:sp>
      <p:sp>
        <p:nvSpPr>
          <p:cNvPr id="82" name="Google Shape;8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problem is that Quinta da Aveleda needs help determining which wines to showcase in their wine tasting.  In order to do this, we need to determine at least 5 wines and make sure that there is a diverse palate.  This diverse palate will include a variety of  dry, medium dry, and medium sweet wines that have a different alcohol contents as well as different levels of pH, volatile acidity, and residual sugars.</a:t>
            </a:r>
            <a:endParaRPr/>
          </a:p>
        </p:txBody>
      </p:sp>
      <p:sp>
        <p:nvSpPr>
          <p:cNvPr id="90" name="Google Shape;9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900"/>
              <a:t>The data consists of 4,898 rows with 12 different variables.  All of the columns are continuous numeric columns, which was nice because there wasn’t a ton of data cleaning that needed to be done. </a:t>
            </a:r>
            <a:endParaRPr sz="900"/>
          </a:p>
          <a:p>
            <a:pPr indent="0" lvl="0" marL="0" rtl="0" algn="l">
              <a:lnSpc>
                <a:spcPct val="100000"/>
              </a:lnSpc>
              <a:spcBef>
                <a:spcPts val="0"/>
              </a:spcBef>
              <a:spcAft>
                <a:spcPts val="0"/>
              </a:spcAft>
              <a:buSzPts val="1400"/>
              <a:buNone/>
            </a:pPr>
            <a:r>
              <a:t/>
            </a:r>
            <a:endParaRPr/>
          </a:p>
          <a:p>
            <a:pPr indent="0" lvl="0" marL="0" rtl="0" algn="l">
              <a:lnSpc>
                <a:spcPct val="200000"/>
              </a:lnSpc>
              <a:spcBef>
                <a:spcPts val="0"/>
              </a:spcBef>
              <a:spcAft>
                <a:spcPts val="0"/>
              </a:spcAft>
              <a:buSzPts val="1400"/>
              <a:buNone/>
            </a:pPr>
            <a:r>
              <a:t/>
            </a:r>
            <a:endParaRPr>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rPr lang="en-US" sz="800">
                <a:latin typeface="Times New Roman"/>
                <a:ea typeface="Times New Roman"/>
                <a:cs typeface="Times New Roman"/>
                <a:sym typeface="Times New Roman"/>
              </a:rPr>
              <a:t>Since 2014, Portugal has seen a 5% increase in their exportation of wine with the top distributor being the Vinho Verde region. The data used for this assignment came from a set of researchers in the Vinho Verde region, who collected data on the main components of white wines as well as their overall quality. For this project, we will be acting as a team from the </a:t>
            </a:r>
            <a:r>
              <a:rPr i="1" lang="en-US" sz="800">
                <a:latin typeface="Times New Roman"/>
                <a:ea typeface="Times New Roman"/>
                <a:cs typeface="Times New Roman"/>
                <a:sym typeface="Times New Roman"/>
              </a:rPr>
              <a:t>Quinta da Aveleda</a:t>
            </a:r>
            <a:r>
              <a:rPr lang="en-US" sz="800">
                <a:latin typeface="Times New Roman"/>
                <a:ea typeface="Times New Roman"/>
                <a:cs typeface="Times New Roman"/>
                <a:sym typeface="Times New Roman"/>
              </a:rPr>
              <a:t> winery, using the dataset to predict the rating of a wine before its release based on physicochemical characteristics recorded during production. The dataset that was provided by the researchers in the Vinho Verde region had 11 different numeric input features that are based on the physicochemical tests, and a factor output variable of Quality (Wine Certification) that is determined of a score between 1-10 with the highest score being seven and the lowest score being one.</a:t>
            </a:r>
            <a:endParaRPr sz="800">
              <a:solidFill>
                <a:srgbClr val="262626"/>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800">
              <a:solidFill>
                <a:srgbClr val="262626"/>
              </a:solidFill>
              <a:latin typeface="Calibri"/>
              <a:ea typeface="Calibri"/>
              <a:cs typeface="Calibri"/>
              <a:sym typeface="Calibri"/>
            </a:endParaRPr>
          </a:p>
          <a:p>
            <a:pPr indent="457200" lvl="0" marL="0" rtl="0" algn="l">
              <a:lnSpc>
                <a:spcPct val="200000"/>
              </a:lnSpc>
              <a:spcBef>
                <a:spcPts val="0"/>
              </a:spcBef>
              <a:spcAft>
                <a:spcPts val="0"/>
              </a:spcAft>
              <a:buSzPts val="1400"/>
              <a:buNone/>
            </a:pPr>
            <a:r>
              <a:t/>
            </a:r>
            <a:endParaRPr i="1" sz="800">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i="1" lang="en-US" sz="800">
                <a:latin typeface="Times New Roman"/>
                <a:ea typeface="Times New Roman"/>
                <a:cs typeface="Times New Roman"/>
                <a:sym typeface="Times New Roman"/>
              </a:rPr>
              <a:t>“Wine certification is generally assessed by physicochemical and sensory tests. Physicochemical laboratory tests routinely used to characterize wine include determination of density, alcohol or pH values, while sensory tests rely mainly on human experts. It should be stressed that taste is the least understood of the human senses thus wine classification is a difficult task..” - </a:t>
            </a:r>
            <a:r>
              <a:rPr lang="en-US" sz="800">
                <a:latin typeface="Times New Roman"/>
                <a:ea typeface="Times New Roman"/>
                <a:cs typeface="Times New Roman"/>
                <a:sym typeface="Times New Roman"/>
              </a:rPr>
              <a:t>(</a:t>
            </a:r>
            <a:r>
              <a:rPr lang="en-US" sz="700">
                <a:latin typeface="Times New Roman"/>
                <a:ea typeface="Times New Roman"/>
                <a:cs typeface="Times New Roman"/>
                <a:sym typeface="Times New Roman"/>
              </a:rPr>
              <a:t>Cortez)</a:t>
            </a:r>
            <a:r>
              <a:rPr lang="en-US" sz="800">
                <a:latin typeface="Times New Roman"/>
                <a:ea typeface="Times New Roman"/>
                <a:cs typeface="Times New Roman"/>
                <a:sym typeface="Times New Roman"/>
              </a:rPr>
              <a:t> </a:t>
            </a:r>
            <a:endParaRPr sz="800">
              <a:solidFill>
                <a:srgbClr val="262626"/>
              </a:solidFill>
              <a:latin typeface="Calibri"/>
              <a:ea typeface="Calibri"/>
              <a:cs typeface="Calibri"/>
              <a:sym typeface="Calibri"/>
            </a:endParaRPr>
          </a:p>
        </p:txBody>
      </p:sp>
      <p:sp>
        <p:nvSpPr>
          <p:cNvPr id="108" name="Google Shape;10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For data cleaning, we needed to make very little changes as the data was fairly clean.  All that we needed to do was assign each column with which variable it was as it was originally listed as V1, V2, V3, etc. Then remove null values.  One part that we lucked out on was the fact that all of the data were continuous, numeric values so the data type didn’t need to be changed.</a:t>
            </a:r>
            <a:endParaRPr/>
          </a:p>
        </p:txBody>
      </p:sp>
      <p:sp>
        <p:nvSpPr>
          <p:cNvPr id="116" name="Google Shape;11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5" name="Shape 15"/>
        <p:cNvGrpSpPr/>
        <p:nvPr/>
      </p:nvGrpSpPr>
      <p:grpSpPr>
        <a:xfrm>
          <a:off x="0" y="0"/>
          <a:ext cx="0" cy="0"/>
          <a:chOff x="0" y="0"/>
          <a:chExt cx="0" cy="0"/>
        </a:xfrm>
      </p:grpSpPr>
      <p:pic>
        <p:nvPicPr>
          <p:cNvPr id="16" name="Google Shape;16;p22"/>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id="17" name="Google Shape;17;p22"/>
          <p:cNvPicPr preferRelativeResize="0"/>
          <p:nvPr/>
        </p:nvPicPr>
        <p:blipFill rotWithShape="1">
          <a:blip r:embed="rId3">
            <a:alphaModFix/>
          </a:blip>
          <a:srcRect b="0" l="0" r="0" t="0"/>
          <a:stretch/>
        </p:blipFill>
        <p:spPr>
          <a:xfrm>
            <a:off x="-126784" y="-228550"/>
            <a:ext cx="4852015" cy="4778869"/>
          </a:xfrm>
          <a:prstGeom prst="rect">
            <a:avLst/>
          </a:prstGeom>
          <a:noFill/>
          <a:ln>
            <a:noFill/>
          </a:ln>
        </p:spPr>
      </p:pic>
      <p:sp>
        <p:nvSpPr>
          <p:cNvPr id="18" name="Google Shape;18;p22"/>
          <p:cNvSpPr txBox="1"/>
          <p:nvPr>
            <p:ph idx="10" type="dt"/>
          </p:nvPr>
        </p:nvSpPr>
        <p:spPr>
          <a:xfrm>
            <a:off x="457200" y="6429396"/>
            <a:ext cx="2133600" cy="292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3124200" y="6429396"/>
            <a:ext cx="2895600" cy="29207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6553200" y="6429396"/>
            <a:ext cx="2133600" cy="29207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22"/>
          <p:cNvSpPr txBox="1"/>
          <p:nvPr>
            <p:ph type="ctrTitle"/>
          </p:nvPr>
        </p:nvSpPr>
        <p:spPr>
          <a:xfrm>
            <a:off x="683568" y="548680"/>
            <a:ext cx="3456384" cy="224240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hlink"/>
              </a:buClr>
              <a:buSzPts val="5400"/>
              <a:buFont typeface="Gulimche"/>
              <a:buNone/>
              <a:defRPr sz="54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bg>
      <p:bgPr>
        <a:solidFill>
          <a:schemeClr val="lt1"/>
        </a:solidFill>
      </p:bgPr>
    </p:bg>
    <p:spTree>
      <p:nvGrpSpPr>
        <p:cNvPr id="22" name="Shape 22"/>
        <p:cNvGrpSpPr/>
        <p:nvPr/>
      </p:nvGrpSpPr>
      <p:grpSpPr>
        <a:xfrm>
          <a:off x="0" y="0"/>
          <a:ext cx="0" cy="0"/>
          <a:chOff x="0" y="0"/>
          <a:chExt cx="0" cy="0"/>
        </a:xfrm>
      </p:grpSpPr>
      <p:pic>
        <p:nvPicPr>
          <p:cNvPr id="23" name="Google Shape;23;p23"/>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4" name="Google Shape;24;p23"/>
          <p:cNvSpPr txBox="1"/>
          <p:nvPr>
            <p:ph idx="10" type="dt"/>
          </p:nvPr>
        </p:nvSpPr>
        <p:spPr>
          <a:xfrm>
            <a:off x="457200" y="6429396"/>
            <a:ext cx="2133600" cy="292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3"/>
          <p:cNvSpPr txBox="1"/>
          <p:nvPr>
            <p:ph idx="11" type="ftr"/>
          </p:nvPr>
        </p:nvSpPr>
        <p:spPr>
          <a:xfrm>
            <a:off x="3124200" y="6429396"/>
            <a:ext cx="2895600" cy="29207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3"/>
          <p:cNvSpPr txBox="1"/>
          <p:nvPr>
            <p:ph idx="12" type="sldNum"/>
          </p:nvPr>
        </p:nvSpPr>
        <p:spPr>
          <a:xfrm>
            <a:off x="6553200" y="6429396"/>
            <a:ext cx="2133600" cy="29207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bg>
      <p:bgPr>
        <a:solidFill>
          <a:schemeClr val="lt1"/>
        </a:solidFill>
      </p:bgPr>
    </p:bg>
    <p:spTree>
      <p:nvGrpSpPr>
        <p:cNvPr id="27" name="Shape 27"/>
        <p:cNvGrpSpPr/>
        <p:nvPr/>
      </p:nvGrpSpPr>
      <p:grpSpPr>
        <a:xfrm>
          <a:off x="0" y="0"/>
          <a:ext cx="0" cy="0"/>
          <a:chOff x="0" y="0"/>
          <a:chExt cx="0" cy="0"/>
        </a:xfrm>
      </p:grpSpPr>
      <p:pic>
        <p:nvPicPr>
          <p:cNvPr id="28" name="Google Shape;28;p24"/>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9" name="Google Shape;29;p24"/>
          <p:cNvSpPr txBox="1"/>
          <p:nvPr>
            <p:ph idx="10" type="dt"/>
          </p:nvPr>
        </p:nvSpPr>
        <p:spPr>
          <a:xfrm>
            <a:off x="457200" y="6500834"/>
            <a:ext cx="2133600" cy="22064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4"/>
          <p:cNvSpPr txBox="1"/>
          <p:nvPr>
            <p:ph idx="11" type="ftr"/>
          </p:nvPr>
        </p:nvSpPr>
        <p:spPr>
          <a:xfrm>
            <a:off x="3124200" y="6500834"/>
            <a:ext cx="2895600" cy="22064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4"/>
          <p:cNvSpPr txBox="1"/>
          <p:nvPr>
            <p:ph idx="12" type="sldNum"/>
          </p:nvPr>
        </p:nvSpPr>
        <p:spPr>
          <a:xfrm>
            <a:off x="6553200" y="6500834"/>
            <a:ext cx="2133600" cy="22064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24"/>
          <p:cNvSpPr txBox="1"/>
          <p:nvPr>
            <p:ph idx="1" type="body"/>
          </p:nvPr>
        </p:nvSpPr>
        <p:spPr>
          <a:xfrm>
            <a:off x="323528" y="1176867"/>
            <a:ext cx="8509606" cy="486127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rgbClr val="3E3E3E"/>
              </a:buClr>
              <a:buSzPts val="1600"/>
              <a:buNone/>
              <a:defRPr b="0" i="1" sz="1600">
                <a:solidFill>
                  <a:srgbClr val="3E3E3E"/>
                </a:solidFill>
                <a:latin typeface="Calibri"/>
                <a:ea typeface="Calibri"/>
                <a:cs typeface="Calibri"/>
                <a:sym typeface="Calibri"/>
              </a:defRPr>
            </a:lvl1pPr>
            <a:lvl2pPr indent="-228600" lvl="1" marL="914400" algn="l">
              <a:lnSpc>
                <a:spcPct val="100000"/>
              </a:lnSpc>
              <a:spcBef>
                <a:spcPts val="320"/>
              </a:spcBef>
              <a:spcAft>
                <a:spcPts val="0"/>
              </a:spcAft>
              <a:buClr>
                <a:srgbClr val="3E3E3E"/>
              </a:buClr>
              <a:buSzPts val="1600"/>
              <a:buNone/>
              <a:defRPr b="0" i="1" sz="1600">
                <a:solidFill>
                  <a:srgbClr val="3E3E3E"/>
                </a:solidFill>
                <a:latin typeface="Calibri"/>
                <a:ea typeface="Calibri"/>
                <a:cs typeface="Calibri"/>
                <a:sym typeface="Calibri"/>
              </a:defRPr>
            </a:lvl2pPr>
            <a:lvl3pPr indent="-228600" lvl="2" marL="1371600" algn="l">
              <a:lnSpc>
                <a:spcPct val="100000"/>
              </a:lnSpc>
              <a:spcBef>
                <a:spcPts val="320"/>
              </a:spcBef>
              <a:spcAft>
                <a:spcPts val="0"/>
              </a:spcAft>
              <a:buClr>
                <a:srgbClr val="3E3E3E"/>
              </a:buClr>
              <a:buSzPts val="1600"/>
              <a:buNone/>
              <a:defRPr b="0" i="1" sz="1600">
                <a:solidFill>
                  <a:srgbClr val="3E3E3E"/>
                </a:solidFill>
                <a:latin typeface="Calibri"/>
                <a:ea typeface="Calibri"/>
                <a:cs typeface="Calibri"/>
                <a:sym typeface="Calibri"/>
              </a:defRPr>
            </a:lvl3pPr>
            <a:lvl4pPr indent="-228600" lvl="3" marL="1828800" algn="l">
              <a:lnSpc>
                <a:spcPct val="100000"/>
              </a:lnSpc>
              <a:spcBef>
                <a:spcPts val="320"/>
              </a:spcBef>
              <a:spcAft>
                <a:spcPts val="0"/>
              </a:spcAft>
              <a:buClr>
                <a:srgbClr val="3E3E3E"/>
              </a:buClr>
              <a:buSzPts val="1600"/>
              <a:buNone/>
              <a:defRPr b="0" i="1" sz="1600">
                <a:solidFill>
                  <a:srgbClr val="3E3E3E"/>
                </a:solidFill>
                <a:latin typeface="Calibri"/>
                <a:ea typeface="Calibri"/>
                <a:cs typeface="Calibri"/>
                <a:sym typeface="Calibri"/>
              </a:defRPr>
            </a:lvl4pPr>
            <a:lvl5pPr indent="-228600" lvl="4" marL="2286000" algn="l">
              <a:lnSpc>
                <a:spcPct val="100000"/>
              </a:lnSpc>
              <a:spcBef>
                <a:spcPts val="320"/>
              </a:spcBef>
              <a:spcAft>
                <a:spcPts val="0"/>
              </a:spcAft>
              <a:buClr>
                <a:srgbClr val="3E3E3E"/>
              </a:buClr>
              <a:buSzPts val="1600"/>
              <a:buNone/>
              <a:defRPr b="0" i="1" sz="1600">
                <a:solidFill>
                  <a:srgbClr val="3E3E3E"/>
                </a:solidFill>
                <a:latin typeface="Calibri"/>
                <a:ea typeface="Calibri"/>
                <a:cs typeface="Calibri"/>
                <a:sym typeface="Calibri"/>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 name="Google Shape;33;p24"/>
          <p:cNvSpPr txBox="1"/>
          <p:nvPr>
            <p:ph type="title"/>
          </p:nvPr>
        </p:nvSpPr>
        <p:spPr>
          <a:xfrm>
            <a:off x="714566" y="183820"/>
            <a:ext cx="8105906" cy="7249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500"/>
              <a:buFont typeface="Calibri"/>
              <a:buNone/>
              <a:defRPr b="1" sz="25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bg>
      <p:bgPr>
        <a:solidFill>
          <a:schemeClr val="lt1"/>
        </a:solidFill>
      </p:bgPr>
    </p:bg>
    <p:spTree>
      <p:nvGrpSpPr>
        <p:cNvPr id="34" name="Shape 34"/>
        <p:cNvGrpSpPr/>
        <p:nvPr/>
      </p:nvGrpSpPr>
      <p:grpSpPr>
        <a:xfrm>
          <a:off x="0" y="0"/>
          <a:ext cx="0" cy="0"/>
          <a:chOff x="0" y="0"/>
          <a:chExt cx="0" cy="0"/>
        </a:xfrm>
      </p:grpSpPr>
      <p:pic>
        <p:nvPicPr>
          <p:cNvPr id="35" name="Google Shape;35;p25"/>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6" name="Google Shape;36;p25"/>
          <p:cNvSpPr txBox="1"/>
          <p:nvPr>
            <p:ph type="title"/>
          </p:nvPr>
        </p:nvSpPr>
        <p:spPr>
          <a:xfrm>
            <a:off x="721818" y="116632"/>
            <a:ext cx="7234558" cy="79690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500"/>
              <a:buFont typeface="Calibri"/>
              <a:buNone/>
              <a:defRPr b="1" sz="25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5"/>
          <p:cNvSpPr txBox="1"/>
          <p:nvPr>
            <p:ph idx="10" type="dt"/>
          </p:nvPr>
        </p:nvSpPr>
        <p:spPr>
          <a:xfrm>
            <a:off x="457200" y="6429396"/>
            <a:ext cx="2133600" cy="292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5"/>
          <p:cNvSpPr txBox="1"/>
          <p:nvPr>
            <p:ph idx="11" type="ftr"/>
          </p:nvPr>
        </p:nvSpPr>
        <p:spPr>
          <a:xfrm>
            <a:off x="3124200" y="6429396"/>
            <a:ext cx="2895600" cy="29207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5"/>
          <p:cNvSpPr txBox="1"/>
          <p:nvPr>
            <p:ph idx="12" type="sldNum"/>
          </p:nvPr>
        </p:nvSpPr>
        <p:spPr>
          <a:xfrm>
            <a:off x="6553200" y="6429396"/>
            <a:ext cx="2133600" cy="29207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25"/>
          <p:cNvSpPr txBox="1"/>
          <p:nvPr>
            <p:ph idx="1" type="body"/>
          </p:nvPr>
        </p:nvSpPr>
        <p:spPr>
          <a:xfrm>
            <a:off x="323528" y="1176867"/>
            <a:ext cx="8509606" cy="486127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rgbClr val="262626"/>
              </a:buClr>
              <a:buSzPts val="1600"/>
              <a:buNone/>
              <a:defRPr i="1" sz="1600">
                <a:solidFill>
                  <a:srgbClr val="262626"/>
                </a:solidFill>
                <a:latin typeface="Calibri"/>
                <a:ea typeface="Calibri"/>
                <a:cs typeface="Calibri"/>
                <a:sym typeface="Calibri"/>
              </a:defRPr>
            </a:lvl1pPr>
            <a:lvl2pPr indent="-228600" lvl="1" marL="914400" algn="l">
              <a:lnSpc>
                <a:spcPct val="100000"/>
              </a:lnSpc>
              <a:spcBef>
                <a:spcPts val="320"/>
              </a:spcBef>
              <a:spcAft>
                <a:spcPts val="0"/>
              </a:spcAft>
              <a:buClr>
                <a:srgbClr val="262626"/>
              </a:buClr>
              <a:buSzPts val="1600"/>
              <a:buNone/>
              <a:defRPr i="1" sz="1600">
                <a:solidFill>
                  <a:srgbClr val="262626"/>
                </a:solidFill>
                <a:latin typeface="Calibri"/>
                <a:ea typeface="Calibri"/>
                <a:cs typeface="Calibri"/>
                <a:sym typeface="Calibri"/>
              </a:defRPr>
            </a:lvl2pPr>
            <a:lvl3pPr indent="-228600" lvl="2" marL="1371600" algn="l">
              <a:lnSpc>
                <a:spcPct val="100000"/>
              </a:lnSpc>
              <a:spcBef>
                <a:spcPts val="320"/>
              </a:spcBef>
              <a:spcAft>
                <a:spcPts val="0"/>
              </a:spcAft>
              <a:buClr>
                <a:srgbClr val="262626"/>
              </a:buClr>
              <a:buSzPts val="1600"/>
              <a:buNone/>
              <a:defRPr i="1" sz="1600">
                <a:solidFill>
                  <a:srgbClr val="262626"/>
                </a:solidFill>
                <a:latin typeface="Calibri"/>
                <a:ea typeface="Calibri"/>
                <a:cs typeface="Calibri"/>
                <a:sym typeface="Calibri"/>
              </a:defRPr>
            </a:lvl3pPr>
            <a:lvl4pPr indent="-228600" lvl="3" marL="1828800" algn="l">
              <a:lnSpc>
                <a:spcPct val="100000"/>
              </a:lnSpc>
              <a:spcBef>
                <a:spcPts val="320"/>
              </a:spcBef>
              <a:spcAft>
                <a:spcPts val="0"/>
              </a:spcAft>
              <a:buClr>
                <a:srgbClr val="262626"/>
              </a:buClr>
              <a:buSzPts val="1600"/>
              <a:buNone/>
              <a:defRPr i="1" sz="1600">
                <a:solidFill>
                  <a:srgbClr val="262626"/>
                </a:solidFill>
                <a:latin typeface="Calibri"/>
                <a:ea typeface="Calibri"/>
                <a:cs typeface="Calibri"/>
                <a:sym typeface="Calibri"/>
              </a:defRPr>
            </a:lvl4pPr>
            <a:lvl5pPr indent="-228600" lvl="4" marL="2286000" algn="l">
              <a:lnSpc>
                <a:spcPct val="100000"/>
              </a:lnSpc>
              <a:spcBef>
                <a:spcPts val="320"/>
              </a:spcBef>
              <a:spcAft>
                <a:spcPts val="0"/>
              </a:spcAft>
              <a:buClr>
                <a:srgbClr val="262626"/>
              </a:buClr>
              <a:buSzPts val="1600"/>
              <a:buNone/>
              <a:defRPr i="1" sz="1600">
                <a:solidFill>
                  <a:srgbClr val="262626"/>
                </a:solidFill>
                <a:latin typeface="Calibri"/>
                <a:ea typeface="Calibri"/>
                <a:cs typeface="Calibri"/>
                <a:sym typeface="Calibri"/>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bg>
      <p:bgPr>
        <a:solidFill>
          <a:schemeClr val="lt1"/>
        </a:solidFill>
      </p:bgPr>
    </p:bg>
    <p:spTree>
      <p:nvGrpSpPr>
        <p:cNvPr id="41" name="Shape 41"/>
        <p:cNvGrpSpPr/>
        <p:nvPr/>
      </p:nvGrpSpPr>
      <p:grpSpPr>
        <a:xfrm>
          <a:off x="0" y="0"/>
          <a:ext cx="0" cy="0"/>
          <a:chOff x="0" y="0"/>
          <a:chExt cx="0" cy="0"/>
        </a:xfrm>
      </p:grpSpPr>
      <p:pic>
        <p:nvPicPr>
          <p:cNvPr id="42" name="Google Shape;42;p26"/>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3" name="Google Shape;43;p26"/>
          <p:cNvSpPr txBox="1"/>
          <p:nvPr>
            <p:ph idx="10" type="dt"/>
          </p:nvPr>
        </p:nvSpPr>
        <p:spPr>
          <a:xfrm>
            <a:off x="457200" y="6429396"/>
            <a:ext cx="2133600" cy="29207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6"/>
          <p:cNvSpPr txBox="1"/>
          <p:nvPr>
            <p:ph idx="11" type="ftr"/>
          </p:nvPr>
        </p:nvSpPr>
        <p:spPr>
          <a:xfrm>
            <a:off x="3124200" y="6429396"/>
            <a:ext cx="2895600" cy="29207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6"/>
          <p:cNvSpPr txBox="1"/>
          <p:nvPr>
            <p:ph idx="12" type="sldNum"/>
          </p:nvPr>
        </p:nvSpPr>
        <p:spPr>
          <a:xfrm>
            <a:off x="6553200" y="6429396"/>
            <a:ext cx="2133600" cy="29207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26"/>
          <p:cNvSpPr txBox="1"/>
          <p:nvPr>
            <p:ph type="ctrTitle"/>
          </p:nvPr>
        </p:nvSpPr>
        <p:spPr>
          <a:xfrm>
            <a:off x="149101" y="2636912"/>
            <a:ext cx="9162602" cy="1368152"/>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hlink"/>
              </a:buClr>
              <a:buSzPts val="7000"/>
              <a:buFont typeface="Gulimche"/>
              <a:buNone/>
              <a:defRPr sz="70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457200" y="19026"/>
            <a:ext cx="8229600" cy="796908"/>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3500"/>
              <a:buFont typeface="Malgun Gothic"/>
              <a:buNone/>
              <a:defRPr b="0" i="0" sz="3500" u="none" cap="none" strike="noStrike">
                <a:solidFill>
                  <a:srgbClr val="000000"/>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457200" y="1062021"/>
            <a:ext cx="8229600" cy="5286412"/>
          </a:xfrm>
          <a:prstGeom prst="rect">
            <a:avLst/>
          </a:prstGeom>
          <a:noFill/>
          <a:ln>
            <a:noFill/>
          </a:ln>
        </p:spPr>
        <p:txBody>
          <a:bodyPr anchorCtr="0" anchor="t" bIns="45700" lIns="91425" spcFirstLastPara="1" rIns="91425" wrap="square" tIns="45700">
            <a:normAutofit/>
          </a:bodyPr>
          <a:lstStyle>
            <a:lvl1pPr indent="-387350" lvl="0" marL="457200" marR="0" rtl="0" algn="l">
              <a:lnSpc>
                <a:spcPct val="100000"/>
              </a:lnSpc>
              <a:spcBef>
                <a:spcPts val="500"/>
              </a:spcBef>
              <a:spcAft>
                <a:spcPts val="0"/>
              </a:spcAft>
              <a:buClr>
                <a:schemeClr val="dk1"/>
              </a:buClr>
              <a:buSzPts val="2500"/>
              <a:buFont typeface="Arial"/>
              <a:buChar char="•"/>
              <a:defRPr b="0" i="0" sz="2500" u="none" cap="none" strike="noStrike">
                <a:solidFill>
                  <a:schemeClr val="dk1"/>
                </a:solidFill>
                <a:latin typeface="Malgun Gothic"/>
                <a:ea typeface="Malgun Gothic"/>
                <a:cs typeface="Malgun Gothic"/>
                <a:sym typeface="Malgun Gothic"/>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457200" y="6429396"/>
            <a:ext cx="2133600" cy="29207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3124200" y="6429396"/>
            <a:ext cx="2895600" cy="292079"/>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6553200" y="6429396"/>
            <a:ext cx="2133600" cy="292079"/>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
          <p:cNvSpPr txBox="1"/>
          <p:nvPr>
            <p:ph type="ctrTitle"/>
          </p:nvPr>
        </p:nvSpPr>
        <p:spPr>
          <a:xfrm>
            <a:off x="608491" y="682539"/>
            <a:ext cx="3816300" cy="2242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hlink"/>
              </a:buClr>
              <a:buSzPts val="4500"/>
              <a:buFont typeface="Gulimche"/>
              <a:buNone/>
            </a:pPr>
            <a:r>
              <a:rPr i="1" lang="en-US" sz="4200"/>
              <a:t>Data Driven Wine Selection</a:t>
            </a:r>
            <a:br>
              <a:rPr lang="en-US" sz="5100"/>
            </a:br>
            <a:r>
              <a:rPr b="1" lang="en-US" sz="3200"/>
              <a:t>Selection Massale</a:t>
            </a:r>
            <a:r>
              <a:rPr b="1" lang="en-US" sz="5100"/>
              <a:t> </a:t>
            </a:r>
            <a:endParaRPr b="1" sz="5100"/>
          </a:p>
        </p:txBody>
      </p:sp>
      <p:sp>
        <p:nvSpPr>
          <p:cNvPr id="53" name="Google Shape;53;p1"/>
          <p:cNvSpPr/>
          <p:nvPr/>
        </p:nvSpPr>
        <p:spPr>
          <a:xfrm>
            <a:off x="679578" y="3140968"/>
            <a:ext cx="3388366"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ABBC36"/>
                </a:solidFill>
                <a:latin typeface="Calibri"/>
                <a:ea typeface="Calibri"/>
                <a:cs typeface="Calibri"/>
                <a:sym typeface="Calibri"/>
              </a:rPr>
              <a:t>Logan Hahn &amp; Chidi Nzerem</a:t>
            </a:r>
            <a:endParaRPr b="0" i="0" sz="1600" u="none" cap="none" strike="noStrike">
              <a:solidFill>
                <a:srgbClr val="000000"/>
              </a:solidFill>
              <a:latin typeface="Arial"/>
              <a:ea typeface="Arial"/>
              <a:cs typeface="Arial"/>
              <a:sym typeface="Arial"/>
            </a:endParaRPr>
          </a:p>
        </p:txBody>
      </p:sp>
      <p:pic>
        <p:nvPicPr>
          <p:cNvPr id="54" name="Google Shape;54;p1"/>
          <p:cNvPicPr preferRelativeResize="0"/>
          <p:nvPr/>
        </p:nvPicPr>
        <p:blipFill rotWithShape="1">
          <a:blip r:embed="rId3">
            <a:alphaModFix/>
          </a:blip>
          <a:srcRect b="0" l="0" r="0" t="0"/>
          <a:stretch/>
        </p:blipFill>
        <p:spPr>
          <a:xfrm>
            <a:off x="3210261" y="2925050"/>
            <a:ext cx="720080" cy="12676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pSp>
        <p:nvGrpSpPr>
          <p:cNvPr id="124" name="Google Shape;124;p10"/>
          <p:cNvGrpSpPr/>
          <p:nvPr/>
        </p:nvGrpSpPr>
        <p:grpSpPr>
          <a:xfrm>
            <a:off x="3464218" y="-17575"/>
            <a:ext cx="4440154" cy="6917665"/>
            <a:chOff x="3464175" y="-17575"/>
            <a:chExt cx="4369800" cy="6858000"/>
          </a:xfrm>
        </p:grpSpPr>
        <p:sp>
          <p:nvSpPr>
            <p:cNvPr id="125" name="Google Shape;125;p10"/>
            <p:cNvSpPr/>
            <p:nvPr/>
          </p:nvSpPr>
          <p:spPr>
            <a:xfrm>
              <a:off x="3464175" y="-17575"/>
              <a:ext cx="4369800" cy="6858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10"/>
            <p:cNvPicPr preferRelativeResize="0"/>
            <p:nvPr/>
          </p:nvPicPr>
          <p:blipFill rotWithShape="1">
            <a:blip r:embed="rId3">
              <a:alphaModFix amt="54000"/>
            </a:blip>
            <a:srcRect b="0" l="0" r="36281" t="0"/>
            <a:stretch/>
          </p:blipFill>
          <p:spPr>
            <a:xfrm>
              <a:off x="3464175" y="-17575"/>
              <a:ext cx="4308225" cy="6858000"/>
            </a:xfrm>
            <a:prstGeom prst="rect">
              <a:avLst/>
            </a:prstGeom>
            <a:noFill/>
            <a:ln>
              <a:noFill/>
            </a:ln>
          </p:spPr>
        </p:pic>
      </p:grpSp>
      <p:sp>
        <p:nvSpPr>
          <p:cNvPr id="127" name="Google Shape;127;p10"/>
          <p:cNvSpPr txBox="1"/>
          <p:nvPr/>
        </p:nvSpPr>
        <p:spPr>
          <a:xfrm>
            <a:off x="3939650" y="2682450"/>
            <a:ext cx="3688800" cy="2862900"/>
          </a:xfrm>
          <a:prstGeom prst="rect">
            <a:avLst/>
          </a:prstGeom>
          <a:noFill/>
          <a:ln>
            <a:noFill/>
          </a:ln>
        </p:spPr>
        <p:txBody>
          <a:bodyPr anchorCtr="0" anchor="t" bIns="45700" lIns="91425" spcFirstLastPara="1" rIns="91425" wrap="square" tIns="45700">
            <a:spAutoFit/>
          </a:bodyPr>
          <a:lstStyle/>
          <a:p>
            <a:pPr indent="-114300" lvl="0" marL="0" marR="0" rtl="0" algn="l">
              <a:lnSpc>
                <a:spcPct val="300000"/>
              </a:lnSpc>
              <a:spcBef>
                <a:spcPts val="0"/>
              </a:spcBef>
              <a:spcAft>
                <a:spcPts val="0"/>
              </a:spcAft>
              <a:buClr>
                <a:schemeClr val="lt1"/>
              </a:buClr>
              <a:buSzPts val="1800"/>
              <a:buFont typeface="Calibri"/>
              <a:buAutoNum type="arabicPeriod"/>
            </a:pPr>
            <a:r>
              <a:rPr b="0" i="0" lang="en-US" sz="1800" u="none" cap="none" strike="noStrike">
                <a:solidFill>
                  <a:schemeClr val="lt1"/>
                </a:solidFill>
                <a:latin typeface="Calibri"/>
                <a:ea typeface="Calibri"/>
                <a:cs typeface="Calibri"/>
                <a:sym typeface="Calibri"/>
              </a:rPr>
              <a:t>Development and Improvement</a:t>
            </a:r>
            <a:endParaRPr sz="1800">
              <a:solidFill>
                <a:schemeClr val="lt1"/>
              </a:solidFill>
              <a:latin typeface="Calibri"/>
              <a:ea typeface="Calibri"/>
              <a:cs typeface="Calibri"/>
              <a:sym typeface="Calibri"/>
            </a:endParaRPr>
          </a:p>
          <a:p>
            <a:pPr indent="-114300" lvl="0" marL="0" marR="0" rtl="0" algn="l">
              <a:lnSpc>
                <a:spcPct val="300000"/>
              </a:lnSpc>
              <a:spcBef>
                <a:spcPts val="0"/>
              </a:spcBef>
              <a:spcAft>
                <a:spcPts val="0"/>
              </a:spcAft>
              <a:buClr>
                <a:schemeClr val="lt1"/>
              </a:buClr>
              <a:buSzPts val="1800"/>
              <a:buFont typeface="Calibri"/>
              <a:buAutoNum type="arabicPeriod"/>
            </a:pPr>
            <a:r>
              <a:rPr b="0" i="0" lang="en-US" sz="1800" u="none" cap="none" strike="noStrike">
                <a:solidFill>
                  <a:schemeClr val="lt1"/>
                </a:solidFill>
                <a:latin typeface="Calibri"/>
                <a:ea typeface="Calibri"/>
                <a:cs typeface="Calibri"/>
                <a:sym typeface="Calibri"/>
              </a:rPr>
              <a:t>Training, Testing</a:t>
            </a:r>
            <a:endParaRPr b="0" i="0" sz="1800" u="none" cap="none" strike="noStrike">
              <a:solidFill>
                <a:schemeClr val="lt1"/>
              </a:solidFill>
              <a:latin typeface="Calibri"/>
              <a:ea typeface="Calibri"/>
              <a:cs typeface="Calibri"/>
              <a:sym typeface="Calibri"/>
            </a:endParaRPr>
          </a:p>
          <a:p>
            <a:pPr indent="-114300" lvl="0" marL="0" marR="0" rtl="0" algn="l">
              <a:lnSpc>
                <a:spcPct val="300000"/>
              </a:lnSpc>
              <a:spcBef>
                <a:spcPts val="0"/>
              </a:spcBef>
              <a:spcAft>
                <a:spcPts val="0"/>
              </a:spcAft>
              <a:buClr>
                <a:schemeClr val="lt1"/>
              </a:buClr>
              <a:buSzPts val="1800"/>
              <a:buFont typeface="Calibri"/>
              <a:buAutoNum type="arabicPeriod"/>
            </a:pPr>
            <a:r>
              <a:rPr b="0" i="0" lang="en-US" sz="1800" u="none" cap="none" strike="noStrike">
                <a:solidFill>
                  <a:schemeClr val="lt1"/>
                </a:solidFill>
                <a:latin typeface="Calibri"/>
                <a:ea typeface="Calibri"/>
                <a:cs typeface="Calibri"/>
                <a:sym typeface="Calibri"/>
              </a:rPr>
              <a:t>Linear Regression</a:t>
            </a:r>
            <a:endParaRPr b="0" i="0" sz="1800" u="none" cap="none" strike="noStrike">
              <a:solidFill>
                <a:schemeClr val="lt1"/>
              </a:solidFill>
              <a:latin typeface="Calibri"/>
              <a:ea typeface="Calibri"/>
              <a:cs typeface="Calibri"/>
              <a:sym typeface="Calibri"/>
            </a:endParaRPr>
          </a:p>
          <a:p>
            <a:pPr indent="-114300" lvl="0" marL="0" marR="0" rtl="0" algn="l">
              <a:lnSpc>
                <a:spcPct val="300000"/>
              </a:lnSpc>
              <a:spcBef>
                <a:spcPts val="0"/>
              </a:spcBef>
              <a:spcAft>
                <a:spcPts val="0"/>
              </a:spcAft>
              <a:buClr>
                <a:schemeClr val="lt1"/>
              </a:buClr>
              <a:buSzPts val="1800"/>
              <a:buFont typeface="Calibri"/>
              <a:buAutoNum type="arabicPeriod"/>
            </a:pPr>
            <a:r>
              <a:rPr b="0" i="0" lang="en-US" sz="1800" u="none" cap="none" strike="noStrike">
                <a:solidFill>
                  <a:schemeClr val="lt1"/>
                </a:solidFill>
                <a:latin typeface="Calibri"/>
                <a:ea typeface="Calibri"/>
                <a:cs typeface="Calibri"/>
                <a:sym typeface="Calibri"/>
              </a:rPr>
              <a:t>Evaluation</a:t>
            </a:r>
            <a:endParaRPr b="0" i="0" sz="1800" u="none" cap="none" strike="noStrike">
              <a:solidFill>
                <a:schemeClr val="lt1"/>
              </a:solidFill>
              <a:latin typeface="Calibri"/>
              <a:ea typeface="Calibri"/>
              <a:cs typeface="Calibri"/>
              <a:sym typeface="Calibri"/>
            </a:endParaRPr>
          </a:p>
        </p:txBody>
      </p:sp>
      <p:grpSp>
        <p:nvGrpSpPr>
          <p:cNvPr id="128" name="Google Shape;128;p10"/>
          <p:cNvGrpSpPr/>
          <p:nvPr/>
        </p:nvGrpSpPr>
        <p:grpSpPr>
          <a:xfrm>
            <a:off x="4339352" y="620688"/>
            <a:ext cx="2661600" cy="2001668"/>
            <a:chOff x="4375356" y="620688"/>
            <a:chExt cx="2661600" cy="2001668"/>
          </a:xfrm>
        </p:grpSpPr>
        <p:sp>
          <p:nvSpPr>
            <p:cNvPr id="129" name="Google Shape;129;p10"/>
            <p:cNvSpPr txBox="1"/>
            <p:nvPr/>
          </p:nvSpPr>
          <p:spPr>
            <a:xfrm>
              <a:off x="4517994" y="1052736"/>
              <a:ext cx="2376300" cy="15696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Data Visualization &amp; Modeling</a:t>
              </a:r>
              <a:endParaRPr b="0" i="0" sz="2200" u="none" cap="none" strike="noStrike">
                <a:solidFill>
                  <a:srgbClr val="000000"/>
                </a:solidFill>
                <a:latin typeface="Arial"/>
                <a:ea typeface="Arial"/>
                <a:cs typeface="Arial"/>
                <a:sym typeface="Arial"/>
              </a:endParaRPr>
            </a:p>
          </p:txBody>
        </p:sp>
        <p:sp>
          <p:nvSpPr>
            <p:cNvPr id="130" name="Google Shape;130;p10"/>
            <p:cNvSpPr/>
            <p:nvPr/>
          </p:nvSpPr>
          <p:spPr>
            <a:xfrm>
              <a:off x="4375356" y="1484784"/>
              <a:ext cx="26616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909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sp>
          <p:nvSpPr>
            <p:cNvPr id="131" name="Google Shape;131;p10"/>
            <p:cNvSpPr txBox="1"/>
            <p:nvPr/>
          </p:nvSpPr>
          <p:spPr>
            <a:xfrm>
              <a:off x="5346086" y="620688"/>
              <a:ext cx="720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B81883"/>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1"/>
          <p:cNvSpPr txBox="1"/>
          <p:nvPr>
            <p:ph idx="1" type="body"/>
          </p:nvPr>
        </p:nvSpPr>
        <p:spPr>
          <a:xfrm>
            <a:off x="722312" y="1196752"/>
            <a:ext cx="8110800" cy="4841400"/>
          </a:xfrm>
          <a:prstGeom prst="rect">
            <a:avLst/>
          </a:prstGeom>
          <a:noFill/>
          <a:ln>
            <a:noFill/>
          </a:ln>
        </p:spPr>
        <p:txBody>
          <a:bodyPr anchorCtr="0" anchor="t" bIns="45700" lIns="91425" spcFirstLastPara="1" rIns="91425" wrap="square" tIns="45700">
            <a:normAutofit fontScale="92500" lnSpcReduction="20000"/>
          </a:bodyPr>
          <a:lstStyle/>
          <a:p>
            <a:pPr indent="0" lvl="0" marL="457200" rtl="0" algn="l">
              <a:lnSpc>
                <a:spcPct val="100000"/>
              </a:lnSpc>
              <a:spcBef>
                <a:spcPts val="0"/>
              </a:spcBef>
              <a:spcAft>
                <a:spcPts val="0"/>
              </a:spcAft>
              <a:buSzPct val="66528"/>
              <a:buNone/>
            </a:pPr>
            <a:r>
              <a:t/>
            </a:r>
            <a:endParaRPr sz="2600"/>
          </a:p>
          <a:p>
            <a:pPr indent="0" lvl="0" marL="457200" rtl="0" algn="l">
              <a:lnSpc>
                <a:spcPct val="100000"/>
              </a:lnSpc>
              <a:spcBef>
                <a:spcPts val="0"/>
              </a:spcBef>
              <a:spcAft>
                <a:spcPts val="0"/>
              </a:spcAft>
              <a:buSzPct val="66528"/>
              <a:buNone/>
            </a:pPr>
            <a:r>
              <a:t/>
            </a:r>
            <a:endParaRPr sz="2600"/>
          </a:p>
          <a:p>
            <a:pPr indent="0" lvl="0" marL="457200" rtl="0" algn="l">
              <a:lnSpc>
                <a:spcPct val="100000"/>
              </a:lnSpc>
              <a:spcBef>
                <a:spcPts val="0"/>
              </a:spcBef>
              <a:spcAft>
                <a:spcPts val="0"/>
              </a:spcAft>
              <a:buSzPct val="66528"/>
              <a:buNone/>
            </a:pPr>
            <a:r>
              <a:t/>
            </a:r>
            <a:endParaRPr sz="2600"/>
          </a:p>
          <a:p>
            <a:pPr indent="-356552" lvl="0" marL="457200" rtl="0" algn="l">
              <a:lnSpc>
                <a:spcPct val="100000"/>
              </a:lnSpc>
              <a:spcBef>
                <a:spcPts val="0"/>
              </a:spcBef>
              <a:spcAft>
                <a:spcPts val="0"/>
              </a:spcAft>
              <a:buSzPct val="100000"/>
              <a:buChar char="➢"/>
            </a:pPr>
            <a:r>
              <a:rPr lang="en-US" sz="2600"/>
              <a:t>Started with decision trees</a:t>
            </a:r>
            <a:endParaRPr sz="2600"/>
          </a:p>
          <a:p>
            <a:pPr indent="0" lvl="0" marL="0" rtl="0" algn="l">
              <a:lnSpc>
                <a:spcPct val="100000"/>
              </a:lnSpc>
              <a:spcBef>
                <a:spcPts val="0"/>
              </a:spcBef>
              <a:spcAft>
                <a:spcPts val="0"/>
              </a:spcAft>
              <a:buSzPct val="66528"/>
              <a:buNone/>
            </a:pPr>
            <a:r>
              <a:t/>
            </a:r>
            <a:endParaRPr sz="2600"/>
          </a:p>
          <a:p>
            <a:pPr indent="0" lvl="0" marL="0" rtl="0" algn="l">
              <a:lnSpc>
                <a:spcPct val="100000"/>
              </a:lnSpc>
              <a:spcBef>
                <a:spcPts val="0"/>
              </a:spcBef>
              <a:spcAft>
                <a:spcPts val="0"/>
              </a:spcAft>
              <a:buSzPct val="66528"/>
              <a:buNone/>
            </a:pPr>
            <a:r>
              <a:t/>
            </a:r>
            <a:endParaRPr sz="2600"/>
          </a:p>
          <a:p>
            <a:pPr indent="-356552" lvl="0" marL="457200" rtl="0" algn="l">
              <a:lnSpc>
                <a:spcPct val="100000"/>
              </a:lnSpc>
              <a:spcBef>
                <a:spcPts val="0"/>
              </a:spcBef>
              <a:spcAft>
                <a:spcPts val="0"/>
              </a:spcAft>
              <a:buSzPct val="100000"/>
              <a:buChar char="➢"/>
            </a:pPr>
            <a:r>
              <a:rPr lang="en-US" sz="2600"/>
              <a:t>Moved to regression</a:t>
            </a:r>
            <a:endParaRPr sz="2600"/>
          </a:p>
          <a:p>
            <a:pPr indent="0" lvl="0" marL="457200" rtl="0" algn="l">
              <a:lnSpc>
                <a:spcPct val="100000"/>
              </a:lnSpc>
              <a:spcBef>
                <a:spcPts val="0"/>
              </a:spcBef>
              <a:spcAft>
                <a:spcPts val="0"/>
              </a:spcAft>
              <a:buSzPct val="66528"/>
              <a:buNone/>
            </a:pPr>
            <a:r>
              <a:t/>
            </a:r>
            <a:endParaRPr sz="2600"/>
          </a:p>
          <a:p>
            <a:pPr indent="-356551" lvl="1" marL="914400" rtl="0" algn="l">
              <a:lnSpc>
                <a:spcPct val="100000"/>
              </a:lnSpc>
              <a:spcBef>
                <a:spcPts val="0"/>
              </a:spcBef>
              <a:spcAft>
                <a:spcPts val="0"/>
              </a:spcAft>
              <a:buSzPct val="100000"/>
              <a:buChar char="○"/>
            </a:pPr>
            <a:r>
              <a:rPr lang="en-US" sz="2600"/>
              <a:t>Removed variables based on significance </a:t>
            </a:r>
            <a:endParaRPr sz="2600"/>
          </a:p>
          <a:p>
            <a:pPr indent="0" lvl="0" marL="457200" rtl="0" algn="l">
              <a:lnSpc>
                <a:spcPct val="100000"/>
              </a:lnSpc>
              <a:spcBef>
                <a:spcPts val="0"/>
              </a:spcBef>
              <a:spcAft>
                <a:spcPts val="0"/>
              </a:spcAft>
              <a:buSzPct val="66528"/>
              <a:buNone/>
            </a:pPr>
            <a:r>
              <a:t/>
            </a:r>
            <a:endParaRPr sz="2600"/>
          </a:p>
          <a:p>
            <a:pPr indent="-356551" lvl="1" marL="914400" rtl="0" algn="l">
              <a:lnSpc>
                <a:spcPct val="100000"/>
              </a:lnSpc>
              <a:spcBef>
                <a:spcPts val="0"/>
              </a:spcBef>
              <a:spcAft>
                <a:spcPts val="0"/>
              </a:spcAft>
              <a:buSzPct val="100000"/>
              <a:buChar char="○"/>
            </a:pPr>
            <a:r>
              <a:rPr lang="en-US" sz="2600"/>
              <a:t>Removed highly correlated variables based on VIF score</a:t>
            </a:r>
            <a:endParaRPr sz="2600"/>
          </a:p>
          <a:p>
            <a:pPr indent="0" lvl="0" marL="457200" rtl="0" algn="l">
              <a:lnSpc>
                <a:spcPct val="100000"/>
              </a:lnSpc>
              <a:spcBef>
                <a:spcPts val="0"/>
              </a:spcBef>
              <a:spcAft>
                <a:spcPts val="0"/>
              </a:spcAft>
              <a:buSzPct val="66528"/>
              <a:buNone/>
            </a:pPr>
            <a:r>
              <a:t/>
            </a:r>
            <a:endParaRPr sz="2600"/>
          </a:p>
          <a:p>
            <a:pPr indent="-356551" lvl="1" marL="914400" rtl="0" algn="l">
              <a:lnSpc>
                <a:spcPct val="100000"/>
              </a:lnSpc>
              <a:spcBef>
                <a:spcPts val="0"/>
              </a:spcBef>
              <a:spcAft>
                <a:spcPts val="0"/>
              </a:spcAft>
              <a:buSzPct val="100000"/>
              <a:buChar char="○"/>
            </a:pPr>
            <a:r>
              <a:rPr lang="en-US" sz="2600"/>
              <a:t>Tested with interaction terms</a:t>
            </a:r>
            <a:endParaRPr sz="2600"/>
          </a:p>
          <a:p>
            <a:pPr indent="0" lvl="0" marL="457200" rtl="0" algn="l">
              <a:lnSpc>
                <a:spcPct val="100000"/>
              </a:lnSpc>
              <a:spcBef>
                <a:spcPts val="0"/>
              </a:spcBef>
              <a:spcAft>
                <a:spcPts val="0"/>
              </a:spcAft>
              <a:buSzPct val="66528"/>
              <a:buNone/>
            </a:pPr>
            <a:r>
              <a:t/>
            </a:r>
            <a:endParaRPr sz="2600"/>
          </a:p>
          <a:p>
            <a:pPr indent="-356551" lvl="1" marL="914400" rtl="0" algn="l">
              <a:lnSpc>
                <a:spcPct val="100000"/>
              </a:lnSpc>
              <a:spcBef>
                <a:spcPts val="0"/>
              </a:spcBef>
              <a:spcAft>
                <a:spcPts val="0"/>
              </a:spcAft>
              <a:buSzPct val="100000"/>
              <a:buChar char="○"/>
            </a:pPr>
            <a:r>
              <a:rPr lang="en-US" sz="2600"/>
              <a:t>Tested with interaction terms &amp; data transformations</a:t>
            </a:r>
            <a:endParaRPr sz="2600"/>
          </a:p>
          <a:p>
            <a:pPr indent="0" lvl="0" marL="457200" rtl="0" algn="l">
              <a:lnSpc>
                <a:spcPct val="100000"/>
              </a:lnSpc>
              <a:spcBef>
                <a:spcPts val="0"/>
              </a:spcBef>
              <a:spcAft>
                <a:spcPts val="0"/>
              </a:spcAft>
              <a:buSzPct val="66528"/>
              <a:buNone/>
            </a:pPr>
            <a:r>
              <a:t/>
            </a:r>
            <a:endParaRPr sz="2600"/>
          </a:p>
          <a:p>
            <a:pPr indent="0" lvl="0" marL="457200" rtl="0" algn="l">
              <a:lnSpc>
                <a:spcPct val="100000"/>
              </a:lnSpc>
              <a:spcBef>
                <a:spcPts val="0"/>
              </a:spcBef>
              <a:spcAft>
                <a:spcPts val="0"/>
              </a:spcAft>
              <a:buSzPct val="66528"/>
              <a:buNone/>
            </a:pPr>
            <a:r>
              <a:t/>
            </a:r>
            <a:endParaRPr sz="2600"/>
          </a:p>
          <a:p>
            <a:pPr indent="0" lvl="0" marL="0" rtl="0" algn="l">
              <a:lnSpc>
                <a:spcPct val="100000"/>
              </a:lnSpc>
              <a:spcBef>
                <a:spcPts val="0"/>
              </a:spcBef>
              <a:spcAft>
                <a:spcPts val="0"/>
              </a:spcAft>
              <a:buSzPct val="66528"/>
              <a:buNone/>
            </a:pPr>
            <a:r>
              <a:t/>
            </a:r>
            <a:endParaRPr sz="2600"/>
          </a:p>
          <a:p>
            <a:pPr indent="0" lvl="0" marL="0" rtl="0" algn="l">
              <a:lnSpc>
                <a:spcPct val="100000"/>
              </a:lnSpc>
              <a:spcBef>
                <a:spcPts val="0"/>
              </a:spcBef>
              <a:spcAft>
                <a:spcPts val="0"/>
              </a:spcAft>
              <a:buSzPct val="66528"/>
              <a:buNone/>
            </a:pPr>
            <a:r>
              <a:t/>
            </a:r>
            <a:endParaRPr sz="2600"/>
          </a:p>
        </p:txBody>
      </p:sp>
      <p:sp>
        <p:nvSpPr>
          <p:cNvPr id="137" name="Google Shape;137;p11"/>
          <p:cNvSpPr txBox="1"/>
          <p:nvPr>
            <p:ph type="title"/>
          </p:nvPr>
        </p:nvSpPr>
        <p:spPr>
          <a:xfrm>
            <a:off x="722313" y="116632"/>
            <a:ext cx="7234200" cy="796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500"/>
              <a:buFont typeface="Calibri"/>
              <a:buNone/>
            </a:pPr>
            <a:r>
              <a:rPr lang="en-US" sz="3400"/>
              <a:t>Model Development and Improvement</a:t>
            </a:r>
            <a:endParaRPr sz="3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2"/>
          <p:cNvSpPr txBox="1"/>
          <p:nvPr>
            <p:ph idx="1" type="body"/>
          </p:nvPr>
        </p:nvSpPr>
        <p:spPr>
          <a:xfrm>
            <a:off x="722312" y="1196752"/>
            <a:ext cx="8110800" cy="4841400"/>
          </a:xfrm>
          <a:prstGeom prst="rect">
            <a:avLst/>
          </a:prstGeom>
          <a:noFill/>
          <a:ln>
            <a:noFill/>
          </a:ln>
        </p:spPr>
        <p:txBody>
          <a:bodyPr anchorCtr="0" anchor="ctr" bIns="45700" lIns="91425" spcFirstLastPara="1" rIns="91425" wrap="square" tIns="45700">
            <a:normAutofit/>
          </a:bodyPr>
          <a:lstStyle/>
          <a:p>
            <a:pPr indent="-393700" lvl="0" marL="457200" rtl="0" algn="l">
              <a:lnSpc>
                <a:spcPct val="200000"/>
              </a:lnSpc>
              <a:spcBef>
                <a:spcPts val="0"/>
              </a:spcBef>
              <a:spcAft>
                <a:spcPts val="0"/>
              </a:spcAft>
              <a:buSzPts val="2600"/>
              <a:buChar char="➢"/>
            </a:pPr>
            <a:r>
              <a:rPr lang="en-US" sz="2600"/>
              <a:t>70% Trained: 3429 Wines</a:t>
            </a:r>
            <a:endParaRPr sz="2600"/>
          </a:p>
          <a:p>
            <a:pPr indent="-393700" lvl="0" marL="457200" rtl="0" algn="l">
              <a:lnSpc>
                <a:spcPct val="200000"/>
              </a:lnSpc>
              <a:spcBef>
                <a:spcPts val="0"/>
              </a:spcBef>
              <a:spcAft>
                <a:spcPts val="0"/>
              </a:spcAft>
              <a:buSzPts val="2600"/>
              <a:buChar char="➢"/>
            </a:pPr>
            <a:r>
              <a:rPr lang="en-US" sz="2600"/>
              <a:t>30% Tested: 1469 Wines</a:t>
            </a:r>
            <a:endParaRPr sz="2600"/>
          </a:p>
        </p:txBody>
      </p:sp>
      <p:sp>
        <p:nvSpPr>
          <p:cNvPr id="143" name="Google Shape;143;p12"/>
          <p:cNvSpPr txBox="1"/>
          <p:nvPr>
            <p:ph type="title"/>
          </p:nvPr>
        </p:nvSpPr>
        <p:spPr>
          <a:xfrm>
            <a:off x="722313" y="116632"/>
            <a:ext cx="7234200" cy="796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500"/>
              <a:buFont typeface="Calibri"/>
              <a:buNone/>
            </a:pPr>
            <a:r>
              <a:rPr lang="en-US" sz="4100"/>
              <a:t>Training and Testing</a:t>
            </a:r>
            <a:endParaRPr sz="4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3"/>
          <p:cNvSpPr txBox="1"/>
          <p:nvPr>
            <p:ph type="title"/>
          </p:nvPr>
        </p:nvSpPr>
        <p:spPr>
          <a:xfrm>
            <a:off x="714566" y="183820"/>
            <a:ext cx="8106000" cy="724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500"/>
              <a:buFont typeface="Calibri"/>
              <a:buNone/>
            </a:pPr>
            <a:r>
              <a:rPr lang="en-US" sz="5000"/>
              <a:t>Linear Regression</a:t>
            </a:r>
            <a:endParaRPr sz="5000"/>
          </a:p>
        </p:txBody>
      </p:sp>
      <p:pic>
        <p:nvPicPr>
          <p:cNvPr id="149" name="Google Shape;149;p13"/>
          <p:cNvPicPr preferRelativeResize="0"/>
          <p:nvPr/>
        </p:nvPicPr>
        <p:blipFill rotWithShape="1">
          <a:blip r:embed="rId3">
            <a:alphaModFix/>
          </a:blip>
          <a:srcRect b="0" l="0" r="0" t="0"/>
          <a:stretch/>
        </p:blipFill>
        <p:spPr>
          <a:xfrm>
            <a:off x="6949800" y="4663800"/>
            <a:ext cx="2194202" cy="2194202"/>
          </a:xfrm>
          <a:prstGeom prst="rect">
            <a:avLst/>
          </a:prstGeom>
          <a:noFill/>
          <a:ln>
            <a:noFill/>
          </a:ln>
        </p:spPr>
      </p:pic>
      <p:pic>
        <p:nvPicPr>
          <p:cNvPr id="150" name="Google Shape;150;p13"/>
          <p:cNvPicPr preferRelativeResize="0"/>
          <p:nvPr/>
        </p:nvPicPr>
        <p:blipFill rotWithShape="1">
          <a:blip r:embed="rId4">
            <a:alphaModFix/>
          </a:blip>
          <a:srcRect b="0" l="0" r="0" t="0"/>
          <a:stretch/>
        </p:blipFill>
        <p:spPr>
          <a:xfrm>
            <a:off x="6949800" y="4663800"/>
            <a:ext cx="2194202" cy="2194202"/>
          </a:xfrm>
          <a:prstGeom prst="rect">
            <a:avLst/>
          </a:prstGeom>
          <a:noFill/>
          <a:ln>
            <a:noFill/>
          </a:ln>
        </p:spPr>
      </p:pic>
      <p:sp>
        <p:nvSpPr>
          <p:cNvPr id="151" name="Google Shape;151;p13"/>
          <p:cNvSpPr txBox="1"/>
          <p:nvPr>
            <p:ph idx="1" type="body"/>
          </p:nvPr>
        </p:nvSpPr>
        <p:spPr>
          <a:xfrm>
            <a:off x="516612" y="1296127"/>
            <a:ext cx="8110800" cy="4841400"/>
          </a:xfrm>
          <a:prstGeom prst="rect">
            <a:avLst/>
          </a:prstGeom>
          <a:noFill/>
          <a:ln>
            <a:noFill/>
          </a:ln>
        </p:spPr>
        <p:txBody>
          <a:bodyPr anchorCtr="0" anchor="t" bIns="45700" lIns="91425" spcFirstLastPara="1" rIns="91425" wrap="square" tIns="45700">
            <a:normAutofit fontScale="92500" lnSpcReduction="10000"/>
          </a:bodyPr>
          <a:lstStyle/>
          <a:p>
            <a:pPr indent="0" lvl="0" marL="457200" rtl="0" algn="l">
              <a:lnSpc>
                <a:spcPct val="100000"/>
              </a:lnSpc>
              <a:spcBef>
                <a:spcPts val="0"/>
              </a:spcBef>
              <a:spcAft>
                <a:spcPts val="0"/>
              </a:spcAft>
              <a:buSzPct val="66528"/>
              <a:buNone/>
            </a:pPr>
            <a:r>
              <a:t/>
            </a:r>
            <a:endParaRPr sz="2600"/>
          </a:p>
          <a:p>
            <a:pPr indent="0" lvl="0" marL="457200" rtl="0" algn="l">
              <a:lnSpc>
                <a:spcPct val="100000"/>
              </a:lnSpc>
              <a:spcBef>
                <a:spcPts val="0"/>
              </a:spcBef>
              <a:spcAft>
                <a:spcPts val="0"/>
              </a:spcAft>
              <a:buSzPct val="66528"/>
              <a:buNone/>
            </a:pPr>
            <a:r>
              <a:t/>
            </a:r>
            <a:endParaRPr sz="2600"/>
          </a:p>
          <a:p>
            <a:pPr indent="0" lvl="0" marL="457200" rtl="0" algn="l">
              <a:lnSpc>
                <a:spcPct val="100000"/>
              </a:lnSpc>
              <a:spcBef>
                <a:spcPts val="0"/>
              </a:spcBef>
              <a:spcAft>
                <a:spcPts val="0"/>
              </a:spcAft>
              <a:buSzPct val="66528"/>
              <a:buNone/>
            </a:pPr>
            <a:r>
              <a:t/>
            </a:r>
            <a:endParaRPr sz="2600"/>
          </a:p>
          <a:p>
            <a:pPr indent="-368935" lvl="0" marL="457200" rtl="0" algn="l">
              <a:lnSpc>
                <a:spcPct val="200000"/>
              </a:lnSpc>
              <a:spcBef>
                <a:spcPts val="0"/>
              </a:spcBef>
              <a:spcAft>
                <a:spcPts val="0"/>
              </a:spcAft>
              <a:buSzPct val="100000"/>
              <a:buChar char="➢"/>
            </a:pPr>
            <a:r>
              <a:rPr lang="en-US" sz="2600"/>
              <a:t>Best fitting model</a:t>
            </a:r>
            <a:endParaRPr sz="2600"/>
          </a:p>
          <a:p>
            <a:pPr indent="-368935" lvl="1" marL="914400" rtl="0" algn="l">
              <a:lnSpc>
                <a:spcPct val="200000"/>
              </a:lnSpc>
              <a:spcBef>
                <a:spcPts val="0"/>
              </a:spcBef>
              <a:spcAft>
                <a:spcPts val="0"/>
              </a:spcAft>
              <a:buSzPct val="100000"/>
              <a:buChar char="○"/>
            </a:pPr>
            <a:r>
              <a:rPr lang="en-US" sz="2600"/>
              <a:t>Linear Regression with interaction and quadratic terms</a:t>
            </a:r>
            <a:endParaRPr sz="2600"/>
          </a:p>
          <a:p>
            <a:pPr indent="-368935" lvl="1" marL="914400" rtl="0" algn="l">
              <a:lnSpc>
                <a:spcPct val="200000"/>
              </a:lnSpc>
              <a:spcBef>
                <a:spcPts val="0"/>
              </a:spcBef>
              <a:spcAft>
                <a:spcPts val="0"/>
              </a:spcAft>
              <a:buSzPct val="100000"/>
              <a:buChar char="○"/>
            </a:pPr>
            <a:r>
              <a:rPr lang="en-US" sz="2600"/>
              <a:t>Fixed acidity, volatile acidity, free sulfur dioxide, alcohol</a:t>
            </a:r>
            <a:endParaRPr sz="2600"/>
          </a:p>
          <a:p>
            <a:pPr indent="-368935" lvl="0" marL="457200" rtl="0" algn="l">
              <a:lnSpc>
                <a:spcPct val="200000"/>
              </a:lnSpc>
              <a:spcBef>
                <a:spcPts val="0"/>
              </a:spcBef>
              <a:spcAft>
                <a:spcPts val="0"/>
              </a:spcAft>
              <a:buSzPct val="100000"/>
              <a:buChar char="➢"/>
            </a:pPr>
            <a:r>
              <a:rPr lang="en-US" sz="2600"/>
              <a:t>R Squared: 31.35%</a:t>
            </a:r>
            <a:endParaRPr sz="2600"/>
          </a:p>
          <a:p>
            <a:pPr indent="-368935" lvl="0" marL="457200" rtl="0" algn="l">
              <a:lnSpc>
                <a:spcPct val="200000"/>
              </a:lnSpc>
              <a:spcBef>
                <a:spcPts val="0"/>
              </a:spcBef>
              <a:spcAft>
                <a:spcPts val="0"/>
              </a:spcAft>
              <a:buSzPct val="100000"/>
              <a:buChar char="➢"/>
            </a:pPr>
            <a:r>
              <a:rPr lang="en-US" sz="2600"/>
              <a:t>RMSE: 0.7994</a:t>
            </a:r>
            <a:endParaRPr sz="2600"/>
          </a:p>
          <a:p>
            <a:pPr indent="0" lvl="0" marL="0" rtl="0" algn="l">
              <a:lnSpc>
                <a:spcPct val="100000"/>
              </a:lnSpc>
              <a:spcBef>
                <a:spcPts val="0"/>
              </a:spcBef>
              <a:spcAft>
                <a:spcPts val="0"/>
              </a:spcAft>
              <a:buSzPct val="66528"/>
              <a:buNone/>
            </a:pPr>
            <a:r>
              <a:t/>
            </a:r>
            <a:endParaRPr sz="2600"/>
          </a:p>
          <a:p>
            <a:pPr indent="0" lvl="0" marL="0" rtl="0" algn="l">
              <a:lnSpc>
                <a:spcPct val="100000"/>
              </a:lnSpc>
              <a:spcBef>
                <a:spcPts val="0"/>
              </a:spcBef>
              <a:spcAft>
                <a:spcPts val="0"/>
              </a:spcAft>
              <a:buSzPct val="66528"/>
              <a:buNone/>
            </a:pPr>
            <a:r>
              <a:t/>
            </a: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4"/>
          <p:cNvSpPr txBox="1"/>
          <p:nvPr>
            <p:ph type="title"/>
          </p:nvPr>
        </p:nvSpPr>
        <p:spPr>
          <a:xfrm>
            <a:off x="714566" y="183820"/>
            <a:ext cx="8106000" cy="724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500"/>
              <a:buFont typeface="Calibri"/>
              <a:buNone/>
            </a:pPr>
            <a:r>
              <a:rPr lang="en-US" sz="4000"/>
              <a:t>Linear Regression R-Squared/RMSE</a:t>
            </a:r>
            <a:endParaRPr sz="4000"/>
          </a:p>
        </p:txBody>
      </p:sp>
      <p:graphicFrame>
        <p:nvGraphicFramePr>
          <p:cNvPr id="157" name="Google Shape;157;p14"/>
          <p:cNvGraphicFramePr/>
          <p:nvPr/>
        </p:nvGraphicFramePr>
        <p:xfrm>
          <a:off x="1024300" y="2470925"/>
          <a:ext cx="3000000" cy="3000000"/>
        </p:xfrm>
        <a:graphic>
          <a:graphicData uri="http://schemas.openxmlformats.org/drawingml/2006/table">
            <a:tbl>
              <a:tblPr>
                <a:noFill/>
                <a:tableStyleId>{1BEB993F-21A0-4008-9AB1-892AA7190F44}</a:tableStyleId>
              </a:tblPr>
              <a:tblGrid>
                <a:gridCol w="1380475"/>
                <a:gridCol w="1333700"/>
                <a:gridCol w="1263575"/>
                <a:gridCol w="1372675"/>
                <a:gridCol w="1435000"/>
              </a:tblGrid>
              <a:tr h="17500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Metric</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With Significant Variables</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Removed Highly Correlated Variables</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Interactions</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Interactions &amp; Quadratic Variables</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FC5E8"/>
                    </a:solidFill>
                  </a:tcPr>
                </a:tc>
              </a:tr>
              <a:tr h="9514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Adjusted R-Squared</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28.51%</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25.72%</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27.72%</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31.35%</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r>
              <a:tr h="6184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RMSE</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0.7581</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0.7675</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0.7593</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0.7994</a:t>
                      </a:r>
                      <a:endParaRPr sz="1400" u="none" cap="none" strike="noStrike"/>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r>
            </a:tbl>
          </a:graphicData>
        </a:graphic>
      </p:graphicFrame>
      <p:sp>
        <p:nvSpPr>
          <p:cNvPr id="158" name="Google Shape;158;p14"/>
          <p:cNvSpPr txBox="1"/>
          <p:nvPr/>
        </p:nvSpPr>
        <p:spPr>
          <a:xfrm>
            <a:off x="6017000" y="1231050"/>
            <a:ext cx="2762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Malgun Gothic"/>
                <a:ea typeface="Malgun Gothic"/>
                <a:cs typeface="Malgun Gothic"/>
                <a:sym typeface="Malgun Gothic"/>
              </a:rPr>
              <a:t>*Average Quality of Test Set: 3.88 </a:t>
            </a:r>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5"/>
          <p:cNvSpPr txBox="1"/>
          <p:nvPr>
            <p:ph type="title"/>
          </p:nvPr>
        </p:nvSpPr>
        <p:spPr>
          <a:xfrm>
            <a:off x="714566" y="183820"/>
            <a:ext cx="8106000" cy="724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500"/>
              <a:buNone/>
            </a:pPr>
            <a:r>
              <a:rPr lang="en-US" sz="3000"/>
              <a:t>Predicted vs Actual Quality</a:t>
            </a:r>
            <a:endParaRPr sz="3000"/>
          </a:p>
        </p:txBody>
      </p:sp>
      <p:pic>
        <p:nvPicPr>
          <p:cNvPr id="165" name="Google Shape;165;p15"/>
          <p:cNvPicPr preferRelativeResize="0"/>
          <p:nvPr/>
        </p:nvPicPr>
        <p:blipFill rotWithShape="1">
          <a:blip r:embed="rId3">
            <a:alphaModFix/>
          </a:blip>
          <a:srcRect b="0" l="0" r="0" t="0"/>
          <a:stretch/>
        </p:blipFill>
        <p:spPr>
          <a:xfrm>
            <a:off x="943137" y="1688225"/>
            <a:ext cx="7257723" cy="383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6be41b1b93_0_0"/>
          <p:cNvSpPr txBox="1"/>
          <p:nvPr>
            <p:ph type="title"/>
          </p:nvPr>
        </p:nvSpPr>
        <p:spPr>
          <a:xfrm>
            <a:off x="714566" y="183820"/>
            <a:ext cx="8106000" cy="724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900"/>
              <a:t>Observations</a:t>
            </a:r>
            <a:endParaRPr sz="2900"/>
          </a:p>
        </p:txBody>
      </p:sp>
      <p:pic>
        <p:nvPicPr>
          <p:cNvPr id="172" name="Google Shape;172;g26be41b1b93_0_0"/>
          <p:cNvPicPr preferRelativeResize="0"/>
          <p:nvPr/>
        </p:nvPicPr>
        <p:blipFill>
          <a:blip r:embed="rId3">
            <a:alphaModFix/>
          </a:blip>
          <a:stretch>
            <a:fillRect/>
          </a:stretch>
        </p:blipFill>
        <p:spPr>
          <a:xfrm>
            <a:off x="669663" y="1121500"/>
            <a:ext cx="7804674" cy="5477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txBox="1"/>
          <p:nvPr>
            <p:ph type="title"/>
          </p:nvPr>
        </p:nvSpPr>
        <p:spPr>
          <a:xfrm>
            <a:off x="721818" y="116632"/>
            <a:ext cx="7234500" cy="796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500"/>
              <a:buNone/>
            </a:pPr>
            <a:r>
              <a:rPr lang="en-US" sz="5000"/>
              <a:t>Conclusion</a:t>
            </a:r>
            <a:endParaRPr sz="5000"/>
          </a:p>
        </p:txBody>
      </p:sp>
      <p:sp>
        <p:nvSpPr>
          <p:cNvPr id="179" name="Google Shape;179;p17"/>
          <p:cNvSpPr txBox="1"/>
          <p:nvPr>
            <p:ph idx="1" type="body"/>
          </p:nvPr>
        </p:nvSpPr>
        <p:spPr>
          <a:xfrm>
            <a:off x="323528" y="1176867"/>
            <a:ext cx="8509500" cy="4861200"/>
          </a:xfrm>
          <a:prstGeom prst="rect">
            <a:avLst/>
          </a:prstGeom>
          <a:noFill/>
          <a:ln>
            <a:noFill/>
          </a:ln>
        </p:spPr>
        <p:txBody>
          <a:bodyPr anchorCtr="0" anchor="ctr" bIns="45700" lIns="91425" spcFirstLastPara="1" rIns="91425" wrap="square" tIns="45700">
            <a:normAutofit/>
          </a:bodyPr>
          <a:lstStyle/>
          <a:p>
            <a:pPr indent="-393700" lvl="0" marL="457200" rtl="0" algn="l">
              <a:lnSpc>
                <a:spcPct val="200000"/>
              </a:lnSpc>
              <a:spcBef>
                <a:spcPts val="0"/>
              </a:spcBef>
              <a:spcAft>
                <a:spcPts val="0"/>
              </a:spcAft>
              <a:buSzPts val="2600"/>
              <a:buChar char="➢"/>
            </a:pPr>
            <a:r>
              <a:rPr lang="en-US" sz="2600"/>
              <a:t>1</a:t>
            </a:r>
            <a:r>
              <a:rPr lang="en-US" sz="2600"/>
              <a:t>00 Wines selected from Linear Regression</a:t>
            </a:r>
            <a:endParaRPr sz="2600"/>
          </a:p>
          <a:p>
            <a:pPr indent="-393700" lvl="0" marL="457200" rtl="0" algn="l">
              <a:lnSpc>
                <a:spcPct val="200000"/>
              </a:lnSpc>
              <a:spcBef>
                <a:spcPts val="0"/>
              </a:spcBef>
              <a:spcAft>
                <a:spcPts val="0"/>
              </a:spcAft>
              <a:buSzPts val="2600"/>
              <a:buChar char="➢"/>
            </a:pPr>
            <a:r>
              <a:rPr lang="en-US" sz="2600"/>
              <a:t>Use excel optimization to select top 11 wines to use during showcase </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ctrTitle"/>
          </p:nvPr>
        </p:nvSpPr>
        <p:spPr>
          <a:xfrm>
            <a:off x="1979712" y="2564904"/>
            <a:ext cx="5688632" cy="19442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7000"/>
              <a:buNone/>
            </a:pPr>
            <a:r>
              <a:rPr lang="en-US"/>
              <a:t>THANK YOU</a:t>
            </a:r>
            <a:endParaRPr/>
          </a:p>
        </p:txBody>
      </p:sp>
      <p:pic>
        <p:nvPicPr>
          <p:cNvPr id="185" name="Google Shape;185;p20"/>
          <p:cNvPicPr preferRelativeResize="0"/>
          <p:nvPr/>
        </p:nvPicPr>
        <p:blipFill rotWithShape="1">
          <a:blip r:embed="rId3">
            <a:alphaModFix/>
          </a:blip>
          <a:srcRect b="0" l="0" r="0" t="0"/>
          <a:stretch/>
        </p:blipFill>
        <p:spPr>
          <a:xfrm rot="418554">
            <a:off x="7417979" y="2756869"/>
            <a:ext cx="364987" cy="6425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grpSp>
        <p:nvGrpSpPr>
          <p:cNvPr id="59" name="Google Shape;59;p2"/>
          <p:cNvGrpSpPr/>
          <p:nvPr/>
        </p:nvGrpSpPr>
        <p:grpSpPr>
          <a:xfrm>
            <a:off x="3464032" y="-17575"/>
            <a:ext cx="4404758" cy="6917665"/>
            <a:chOff x="3464175" y="-17575"/>
            <a:chExt cx="4369800" cy="6858000"/>
          </a:xfrm>
        </p:grpSpPr>
        <p:sp>
          <p:nvSpPr>
            <p:cNvPr id="60" name="Google Shape;60;p2"/>
            <p:cNvSpPr/>
            <p:nvPr/>
          </p:nvSpPr>
          <p:spPr>
            <a:xfrm>
              <a:off x="3464175" y="-17575"/>
              <a:ext cx="4369800" cy="6858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 name="Google Shape;61;p2"/>
            <p:cNvPicPr preferRelativeResize="0"/>
            <p:nvPr/>
          </p:nvPicPr>
          <p:blipFill rotWithShape="1">
            <a:blip r:embed="rId3">
              <a:alphaModFix amt="54000"/>
            </a:blip>
            <a:srcRect b="0" l="0" r="36281" t="0"/>
            <a:stretch/>
          </p:blipFill>
          <p:spPr>
            <a:xfrm>
              <a:off x="3464175" y="-17575"/>
              <a:ext cx="4308225" cy="6858000"/>
            </a:xfrm>
            <a:prstGeom prst="rect">
              <a:avLst/>
            </a:prstGeom>
            <a:noFill/>
            <a:ln>
              <a:noFill/>
            </a:ln>
          </p:spPr>
        </p:pic>
      </p:grpSp>
      <p:sp>
        <p:nvSpPr>
          <p:cNvPr id="62" name="Google Shape;62;p2"/>
          <p:cNvSpPr txBox="1"/>
          <p:nvPr/>
        </p:nvSpPr>
        <p:spPr>
          <a:xfrm>
            <a:off x="4094861" y="1846051"/>
            <a:ext cx="3143100" cy="4708941"/>
          </a:xfrm>
          <a:prstGeom prst="rect">
            <a:avLst/>
          </a:prstGeom>
          <a:noFill/>
          <a:ln>
            <a:noFill/>
          </a:ln>
        </p:spPr>
        <p:txBody>
          <a:bodyPr anchorCtr="0" anchor="t" bIns="45700" lIns="91425" spcFirstLastPara="1" rIns="91425" wrap="square" tIns="45700">
            <a:spAutoFit/>
          </a:bodyPr>
          <a:lstStyle/>
          <a:p>
            <a:pPr indent="-158750" lvl="0" marL="0" marR="0" rtl="0" algn="l">
              <a:lnSpc>
                <a:spcPct val="300000"/>
              </a:lnSpc>
              <a:spcBef>
                <a:spcPts val="0"/>
              </a:spcBef>
              <a:spcAft>
                <a:spcPts val="0"/>
              </a:spcAft>
              <a:buClr>
                <a:schemeClr val="lt1"/>
              </a:buClr>
              <a:buSzPts val="2500"/>
              <a:buFont typeface="Calibri"/>
              <a:buAutoNum type="arabicPeriod"/>
            </a:pPr>
            <a:r>
              <a:rPr b="0" i="0" lang="en-US" sz="2500" u="none" cap="none" strike="noStrike">
                <a:solidFill>
                  <a:schemeClr val="lt1"/>
                </a:solidFill>
                <a:latin typeface="Calibri"/>
                <a:ea typeface="Calibri"/>
                <a:cs typeface="Calibri"/>
                <a:sym typeface="Calibri"/>
              </a:rPr>
              <a:t>Quinta da Aveleda</a:t>
            </a:r>
            <a:endParaRPr b="0" i="0" sz="2500" u="none" cap="none" strike="noStrike">
              <a:solidFill>
                <a:schemeClr val="lt1"/>
              </a:solidFill>
              <a:latin typeface="Calibri"/>
              <a:ea typeface="Calibri"/>
              <a:cs typeface="Calibri"/>
              <a:sym typeface="Calibri"/>
            </a:endParaRPr>
          </a:p>
          <a:p>
            <a:pPr indent="-158750" lvl="0" marL="0" marR="0" rtl="0" algn="l">
              <a:lnSpc>
                <a:spcPct val="300000"/>
              </a:lnSpc>
              <a:spcBef>
                <a:spcPts val="0"/>
              </a:spcBef>
              <a:spcAft>
                <a:spcPts val="0"/>
              </a:spcAft>
              <a:buClr>
                <a:schemeClr val="lt1"/>
              </a:buClr>
              <a:buSzPts val="2500"/>
              <a:buFont typeface="Calibri"/>
              <a:buAutoNum type="arabicPeriod"/>
            </a:pPr>
            <a:r>
              <a:rPr b="0" i="0" lang="en-US" sz="2500" u="none" cap="none" strike="noStrike">
                <a:solidFill>
                  <a:schemeClr val="lt1"/>
                </a:solidFill>
                <a:latin typeface="Calibri"/>
                <a:ea typeface="Calibri"/>
                <a:cs typeface="Calibri"/>
                <a:sym typeface="Calibri"/>
              </a:rPr>
              <a:t>Research Question</a:t>
            </a:r>
            <a:endParaRPr b="0" i="0" sz="2500" u="none" cap="none" strike="noStrike">
              <a:solidFill>
                <a:srgbClr val="000000"/>
              </a:solidFill>
              <a:latin typeface="Arial"/>
              <a:ea typeface="Arial"/>
              <a:cs typeface="Arial"/>
              <a:sym typeface="Arial"/>
            </a:endParaRPr>
          </a:p>
          <a:p>
            <a:pPr indent="-158750" lvl="0" marL="0" marR="0" rtl="0" algn="l">
              <a:lnSpc>
                <a:spcPct val="300000"/>
              </a:lnSpc>
              <a:spcBef>
                <a:spcPts val="0"/>
              </a:spcBef>
              <a:spcAft>
                <a:spcPts val="0"/>
              </a:spcAft>
              <a:buClr>
                <a:schemeClr val="lt1"/>
              </a:buClr>
              <a:buSzPts val="2500"/>
              <a:buFont typeface="Calibri"/>
              <a:buAutoNum type="arabicPeriod"/>
            </a:pPr>
            <a:r>
              <a:rPr b="0" i="0" lang="en-US" sz="2500" u="none" cap="none" strike="noStrike">
                <a:solidFill>
                  <a:schemeClr val="lt1"/>
                </a:solidFill>
                <a:latin typeface="Calibri"/>
                <a:ea typeface="Calibri"/>
                <a:cs typeface="Calibri"/>
                <a:sym typeface="Calibri"/>
              </a:rPr>
              <a:t>Selection Massale</a:t>
            </a:r>
            <a:endParaRPr b="0" i="0" sz="2500" u="none" cap="none" strike="noStrike">
              <a:solidFill>
                <a:srgbClr val="000000"/>
              </a:solidFill>
              <a:latin typeface="Arial"/>
              <a:ea typeface="Arial"/>
              <a:cs typeface="Arial"/>
              <a:sym typeface="Arial"/>
            </a:endParaRPr>
          </a:p>
          <a:p>
            <a:pPr indent="-158750" lvl="0" marL="0" marR="0" rtl="0" algn="l">
              <a:lnSpc>
                <a:spcPct val="300000"/>
              </a:lnSpc>
              <a:spcBef>
                <a:spcPts val="0"/>
              </a:spcBef>
              <a:spcAft>
                <a:spcPts val="0"/>
              </a:spcAft>
              <a:buClr>
                <a:schemeClr val="lt1"/>
              </a:buClr>
              <a:buSzPts val="2500"/>
              <a:buFont typeface="Calibri"/>
              <a:buAutoNum type="arabicPeriod"/>
            </a:pPr>
            <a:r>
              <a:rPr b="0" i="0" lang="en-US" sz="2500" u="none" cap="none" strike="noStrike">
                <a:solidFill>
                  <a:schemeClr val="lt1"/>
                </a:solidFill>
                <a:latin typeface="Calibri"/>
                <a:ea typeface="Calibri"/>
                <a:cs typeface="Calibri"/>
                <a:sym typeface="Calibri"/>
              </a:rPr>
              <a:t>Significance</a:t>
            </a:r>
            <a:endParaRPr/>
          </a:p>
        </p:txBody>
      </p:sp>
      <p:grpSp>
        <p:nvGrpSpPr>
          <p:cNvPr id="63" name="Google Shape;63;p2"/>
          <p:cNvGrpSpPr/>
          <p:nvPr/>
        </p:nvGrpSpPr>
        <p:grpSpPr>
          <a:xfrm>
            <a:off x="4339352" y="620688"/>
            <a:ext cx="2661540" cy="1264206"/>
            <a:chOff x="4375356" y="620688"/>
            <a:chExt cx="2661540" cy="1264206"/>
          </a:xfrm>
        </p:grpSpPr>
        <p:sp>
          <p:nvSpPr>
            <p:cNvPr id="64" name="Google Shape;64;p2"/>
            <p:cNvSpPr txBox="1"/>
            <p:nvPr/>
          </p:nvSpPr>
          <p:spPr>
            <a:xfrm>
              <a:off x="4517994" y="1052736"/>
              <a:ext cx="2376300"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Background</a:t>
              </a:r>
              <a:endParaRPr b="0" i="0" sz="1800" u="none" cap="none" strike="noStrike">
                <a:solidFill>
                  <a:srgbClr val="000000"/>
                </a:solidFill>
                <a:latin typeface="Arial"/>
                <a:ea typeface="Arial"/>
                <a:cs typeface="Arial"/>
                <a:sym typeface="Arial"/>
              </a:endParaRPr>
            </a:p>
          </p:txBody>
        </p:sp>
        <p:sp>
          <p:nvSpPr>
            <p:cNvPr id="65" name="Google Shape;65;p2"/>
            <p:cNvSpPr/>
            <p:nvPr/>
          </p:nvSpPr>
          <p:spPr>
            <a:xfrm>
              <a:off x="4375356" y="1484784"/>
              <a:ext cx="2661540"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909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sp>
          <p:nvSpPr>
            <p:cNvPr id="66" name="Google Shape;66;p2"/>
            <p:cNvSpPr txBox="1"/>
            <p:nvPr/>
          </p:nvSpPr>
          <p:spPr>
            <a:xfrm>
              <a:off x="5346086" y="620688"/>
              <a:ext cx="720000" cy="58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B81883"/>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3"/>
          <p:cNvPicPr preferRelativeResize="0"/>
          <p:nvPr/>
        </p:nvPicPr>
        <p:blipFill rotWithShape="1">
          <a:blip r:embed="rId3">
            <a:alphaModFix/>
          </a:blip>
          <a:srcRect b="0" l="0" r="0" t="0"/>
          <a:stretch/>
        </p:blipFill>
        <p:spPr>
          <a:xfrm>
            <a:off x="5702723" y="1681850"/>
            <a:ext cx="3441276" cy="4549501"/>
          </a:xfrm>
          <a:prstGeom prst="rect">
            <a:avLst/>
          </a:prstGeom>
          <a:noFill/>
          <a:ln>
            <a:noFill/>
          </a:ln>
        </p:spPr>
      </p:pic>
      <p:sp>
        <p:nvSpPr>
          <p:cNvPr id="72" name="Google Shape;72;p3"/>
          <p:cNvSpPr txBox="1"/>
          <p:nvPr>
            <p:ph idx="1" type="body"/>
          </p:nvPr>
        </p:nvSpPr>
        <p:spPr>
          <a:xfrm>
            <a:off x="143500" y="1535900"/>
            <a:ext cx="6111900" cy="4841400"/>
          </a:xfrm>
          <a:prstGeom prst="rect">
            <a:avLst/>
          </a:prstGeom>
          <a:noFill/>
          <a:ln>
            <a:noFill/>
          </a:ln>
        </p:spPr>
        <p:txBody>
          <a:bodyPr anchorCtr="0" anchor="ctr" bIns="45700" lIns="91425" spcFirstLastPara="1" rIns="91425" wrap="square" tIns="45700">
            <a:normAutofit/>
          </a:bodyPr>
          <a:lstStyle/>
          <a:p>
            <a:pPr indent="-393700" lvl="0" marL="457200" rtl="0" algn="l">
              <a:lnSpc>
                <a:spcPct val="200000"/>
              </a:lnSpc>
              <a:spcBef>
                <a:spcPts val="0"/>
              </a:spcBef>
              <a:spcAft>
                <a:spcPts val="0"/>
              </a:spcAft>
              <a:buClr>
                <a:srgbClr val="262626"/>
              </a:buClr>
              <a:buSzPts val="2600"/>
              <a:buChar char="➢"/>
            </a:pPr>
            <a:r>
              <a:rPr lang="en-US" sz="2600">
                <a:solidFill>
                  <a:srgbClr val="262626"/>
                </a:solidFill>
              </a:rPr>
              <a:t>Largest exporting wineries in the region of Vinho Verde </a:t>
            </a:r>
            <a:endParaRPr sz="2600">
              <a:solidFill>
                <a:srgbClr val="262626"/>
              </a:solidFill>
            </a:endParaRPr>
          </a:p>
          <a:p>
            <a:pPr indent="-393700" lvl="0" marL="457200" rtl="0" algn="l">
              <a:lnSpc>
                <a:spcPct val="200000"/>
              </a:lnSpc>
              <a:spcBef>
                <a:spcPts val="0"/>
              </a:spcBef>
              <a:spcAft>
                <a:spcPts val="0"/>
              </a:spcAft>
              <a:buClr>
                <a:srgbClr val="262626"/>
              </a:buClr>
              <a:buSzPts val="2600"/>
              <a:buChar char="➢"/>
            </a:pPr>
            <a:r>
              <a:rPr lang="en-US" sz="2600">
                <a:solidFill>
                  <a:srgbClr val="262626"/>
                </a:solidFill>
              </a:rPr>
              <a:t>Family owned and operated</a:t>
            </a:r>
            <a:endParaRPr sz="2600">
              <a:solidFill>
                <a:srgbClr val="262626"/>
              </a:solidFill>
            </a:endParaRPr>
          </a:p>
          <a:p>
            <a:pPr indent="-393700" lvl="0" marL="457200" rtl="0" algn="l">
              <a:lnSpc>
                <a:spcPct val="200000"/>
              </a:lnSpc>
              <a:spcBef>
                <a:spcPts val="0"/>
              </a:spcBef>
              <a:spcAft>
                <a:spcPts val="0"/>
              </a:spcAft>
              <a:buClr>
                <a:srgbClr val="262626"/>
              </a:buClr>
              <a:buSzPts val="2600"/>
              <a:buChar char="➢"/>
            </a:pPr>
            <a:r>
              <a:rPr lang="en-US" sz="2600">
                <a:solidFill>
                  <a:srgbClr val="262626"/>
                </a:solidFill>
              </a:rPr>
              <a:t>Made from a variety of Portugese grapes</a:t>
            </a:r>
            <a:endParaRPr sz="2600">
              <a:solidFill>
                <a:srgbClr val="262626"/>
              </a:solidFill>
            </a:endParaRPr>
          </a:p>
        </p:txBody>
      </p:sp>
      <p:sp>
        <p:nvSpPr>
          <p:cNvPr id="73" name="Google Shape;73;p3"/>
          <p:cNvSpPr txBox="1"/>
          <p:nvPr>
            <p:ph type="title"/>
          </p:nvPr>
        </p:nvSpPr>
        <p:spPr>
          <a:xfrm>
            <a:off x="714566" y="183820"/>
            <a:ext cx="8106000" cy="724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500"/>
              <a:buFont typeface="Calibri"/>
              <a:buNone/>
            </a:pPr>
            <a:r>
              <a:rPr i="1" lang="en-US" sz="5000"/>
              <a:t>Quinta da Aveleda</a:t>
            </a:r>
            <a:endParaRPr sz="5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ph idx="1" type="body"/>
          </p:nvPr>
        </p:nvSpPr>
        <p:spPr>
          <a:xfrm>
            <a:off x="722313" y="836215"/>
            <a:ext cx="8110800" cy="4716000"/>
          </a:xfrm>
          <a:prstGeom prst="rect">
            <a:avLst/>
          </a:prstGeom>
          <a:noFill/>
          <a:ln>
            <a:noFill/>
          </a:ln>
        </p:spPr>
        <p:txBody>
          <a:bodyPr anchorCtr="0" anchor="t" bIns="45700" lIns="91425" spcFirstLastPara="1" rIns="91425" wrap="square" tIns="45700">
            <a:normAutofit/>
          </a:bodyPr>
          <a:lstStyle/>
          <a:p>
            <a:pPr indent="0" lvl="0" marL="457200" rtl="0" algn="l">
              <a:lnSpc>
                <a:spcPct val="200000"/>
              </a:lnSpc>
              <a:spcBef>
                <a:spcPts val="0"/>
              </a:spcBef>
              <a:spcAft>
                <a:spcPts val="0"/>
              </a:spcAft>
              <a:buSzPts val="1600"/>
              <a:buNone/>
            </a:pPr>
            <a:r>
              <a:t/>
            </a:r>
            <a:endParaRPr sz="2600"/>
          </a:p>
          <a:p>
            <a:pPr indent="-393700" lvl="0" marL="457200" rtl="0" algn="l">
              <a:lnSpc>
                <a:spcPct val="200000"/>
              </a:lnSpc>
              <a:spcBef>
                <a:spcPts val="0"/>
              </a:spcBef>
              <a:spcAft>
                <a:spcPts val="0"/>
              </a:spcAft>
              <a:buSzPts val="2600"/>
              <a:buChar char="➢"/>
            </a:pPr>
            <a:r>
              <a:rPr lang="en-US" sz="2600"/>
              <a:t>Select showcase wines</a:t>
            </a:r>
            <a:endParaRPr/>
          </a:p>
          <a:p>
            <a:pPr indent="-393700" lvl="0" marL="457200" rtl="0" algn="l">
              <a:lnSpc>
                <a:spcPct val="200000"/>
              </a:lnSpc>
              <a:spcBef>
                <a:spcPts val="0"/>
              </a:spcBef>
              <a:spcAft>
                <a:spcPts val="0"/>
              </a:spcAft>
              <a:buSzPts val="2600"/>
              <a:buChar char="➢"/>
            </a:pPr>
            <a:r>
              <a:rPr b="1" lang="en-US" sz="2600"/>
              <a:t>Can we predict wine quality at Quinta da Aveleda using physicochemical characteristic data?</a:t>
            </a:r>
            <a:endParaRPr/>
          </a:p>
          <a:p>
            <a:pPr indent="-393700" lvl="0" marL="457200" rtl="0" algn="l">
              <a:lnSpc>
                <a:spcPct val="200000"/>
              </a:lnSpc>
              <a:spcBef>
                <a:spcPts val="0"/>
              </a:spcBef>
              <a:spcAft>
                <a:spcPts val="0"/>
              </a:spcAft>
              <a:buSzPts val="2600"/>
              <a:buFont typeface="Arial"/>
              <a:buChar char="➢"/>
            </a:pPr>
            <a:r>
              <a:rPr lang="en-US" sz="2600"/>
              <a:t>Must be a diverse selection</a:t>
            </a:r>
            <a:endParaRPr/>
          </a:p>
          <a:p>
            <a:pPr indent="-228600" lvl="0" marL="457200" rtl="0" algn="l">
              <a:lnSpc>
                <a:spcPct val="200000"/>
              </a:lnSpc>
              <a:spcBef>
                <a:spcPts val="0"/>
              </a:spcBef>
              <a:spcAft>
                <a:spcPts val="0"/>
              </a:spcAft>
              <a:buSzPts val="2600"/>
              <a:buNone/>
            </a:pPr>
            <a:r>
              <a:t/>
            </a:r>
            <a:endParaRPr sz="2600"/>
          </a:p>
        </p:txBody>
      </p:sp>
      <p:sp>
        <p:nvSpPr>
          <p:cNvPr id="79" name="Google Shape;79;p4"/>
          <p:cNvSpPr txBox="1"/>
          <p:nvPr>
            <p:ph type="title"/>
          </p:nvPr>
        </p:nvSpPr>
        <p:spPr>
          <a:xfrm>
            <a:off x="722313" y="116632"/>
            <a:ext cx="7234200" cy="796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50000"/>
              <a:buFont typeface="Calibri"/>
              <a:buNone/>
            </a:pPr>
            <a:r>
              <a:rPr i="1" lang="en-US" sz="5000"/>
              <a:t>Research Question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5"/>
          <p:cNvSpPr txBox="1"/>
          <p:nvPr>
            <p:ph idx="1" type="body"/>
          </p:nvPr>
        </p:nvSpPr>
        <p:spPr>
          <a:xfrm>
            <a:off x="764825" y="1612500"/>
            <a:ext cx="8005500" cy="3633000"/>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l">
              <a:lnSpc>
                <a:spcPct val="200000"/>
              </a:lnSpc>
              <a:spcBef>
                <a:spcPts val="0"/>
              </a:spcBef>
              <a:spcAft>
                <a:spcPts val="0"/>
              </a:spcAft>
              <a:buSzPct val="66528"/>
              <a:buNone/>
            </a:pPr>
            <a:r>
              <a:t/>
            </a:r>
            <a:endParaRPr sz="2600">
              <a:solidFill>
                <a:srgbClr val="262626"/>
              </a:solidFill>
            </a:endParaRPr>
          </a:p>
          <a:p>
            <a:pPr indent="-381317" lvl="0" marL="457200" rtl="0" algn="l">
              <a:lnSpc>
                <a:spcPct val="200000"/>
              </a:lnSpc>
              <a:spcBef>
                <a:spcPts val="0"/>
              </a:spcBef>
              <a:spcAft>
                <a:spcPts val="0"/>
              </a:spcAft>
              <a:buClr>
                <a:srgbClr val="262626"/>
              </a:buClr>
              <a:buSzPct val="100000"/>
              <a:buChar char="➢"/>
            </a:pPr>
            <a:r>
              <a:rPr lang="en-US" sz="2600">
                <a:solidFill>
                  <a:srgbClr val="262626"/>
                </a:solidFill>
              </a:rPr>
              <a:t>A French term for the replacement of underperforming wines with cuttings from the </a:t>
            </a:r>
            <a:r>
              <a:rPr b="1" lang="en-US" sz="2600">
                <a:solidFill>
                  <a:srgbClr val="262626"/>
                </a:solidFill>
              </a:rPr>
              <a:t>best</a:t>
            </a:r>
            <a:r>
              <a:rPr lang="en-US" sz="2600">
                <a:solidFill>
                  <a:srgbClr val="262626"/>
                </a:solidFill>
              </a:rPr>
              <a:t> vines in the vineyard </a:t>
            </a:r>
            <a:endParaRPr sz="2600">
              <a:solidFill>
                <a:srgbClr val="262626"/>
              </a:solidFill>
            </a:endParaRPr>
          </a:p>
          <a:p>
            <a:pPr indent="-381317" lvl="0" marL="457200" rtl="0" algn="l">
              <a:lnSpc>
                <a:spcPct val="200000"/>
              </a:lnSpc>
              <a:spcBef>
                <a:spcPts val="0"/>
              </a:spcBef>
              <a:spcAft>
                <a:spcPts val="0"/>
              </a:spcAft>
              <a:buClr>
                <a:srgbClr val="262626"/>
              </a:buClr>
              <a:buSzPct val="100000"/>
              <a:buChar char="➢"/>
            </a:pPr>
            <a:r>
              <a:rPr lang="en-US" sz="2600">
                <a:solidFill>
                  <a:srgbClr val="262626"/>
                </a:solidFill>
              </a:rPr>
              <a:t>Replace predicted underperformers using Machine Learning</a:t>
            </a:r>
            <a:endParaRPr sz="2600">
              <a:solidFill>
                <a:srgbClr val="262626"/>
              </a:solidFill>
            </a:endParaRPr>
          </a:p>
          <a:p>
            <a:pPr indent="0" lvl="0" marL="0" rtl="0" algn="l">
              <a:lnSpc>
                <a:spcPct val="200000"/>
              </a:lnSpc>
              <a:spcBef>
                <a:spcPts val="0"/>
              </a:spcBef>
              <a:spcAft>
                <a:spcPts val="0"/>
              </a:spcAft>
              <a:buSzPct val="108108"/>
              <a:buNone/>
            </a:pPr>
            <a:r>
              <a:t/>
            </a:r>
            <a:endParaRPr/>
          </a:p>
        </p:txBody>
      </p:sp>
      <p:sp>
        <p:nvSpPr>
          <p:cNvPr id="85" name="Google Shape;85;p5"/>
          <p:cNvSpPr txBox="1"/>
          <p:nvPr>
            <p:ph type="title"/>
          </p:nvPr>
        </p:nvSpPr>
        <p:spPr>
          <a:xfrm>
            <a:off x="714566" y="183820"/>
            <a:ext cx="8106000" cy="724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50000"/>
              <a:buFont typeface="Calibri"/>
              <a:buNone/>
            </a:pPr>
            <a:r>
              <a:rPr i="1" lang="en-US" sz="5000"/>
              <a:t>Selection Massale</a:t>
            </a:r>
            <a:endParaRPr/>
          </a:p>
        </p:txBody>
      </p:sp>
      <p:pic>
        <p:nvPicPr>
          <p:cNvPr id="86" name="Google Shape;86;p5"/>
          <p:cNvPicPr preferRelativeResize="0"/>
          <p:nvPr/>
        </p:nvPicPr>
        <p:blipFill rotWithShape="1">
          <a:blip r:embed="rId3">
            <a:alphaModFix/>
          </a:blip>
          <a:srcRect b="0" l="0" r="0" t="0"/>
          <a:stretch/>
        </p:blipFill>
        <p:spPr>
          <a:xfrm>
            <a:off x="6949800" y="4663800"/>
            <a:ext cx="2194202" cy="2194202"/>
          </a:xfrm>
          <a:prstGeom prst="rect">
            <a:avLst/>
          </a:prstGeom>
          <a:noFill/>
          <a:ln>
            <a:noFill/>
          </a:ln>
        </p:spPr>
      </p:pic>
      <p:sp>
        <p:nvSpPr>
          <p:cNvPr id="87" name="Google Shape;87;p5"/>
          <p:cNvSpPr txBox="1"/>
          <p:nvPr/>
        </p:nvSpPr>
        <p:spPr>
          <a:xfrm>
            <a:off x="6993022" y="2057334"/>
            <a:ext cx="494926" cy="40025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B7B7B7"/>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6"/>
          <p:cNvSpPr txBox="1"/>
          <p:nvPr>
            <p:ph idx="1" type="body"/>
          </p:nvPr>
        </p:nvSpPr>
        <p:spPr>
          <a:xfrm>
            <a:off x="722313" y="913415"/>
            <a:ext cx="8110800" cy="4716000"/>
          </a:xfrm>
          <a:prstGeom prst="rect">
            <a:avLst/>
          </a:prstGeom>
          <a:noFill/>
          <a:ln>
            <a:noFill/>
          </a:ln>
        </p:spPr>
        <p:txBody>
          <a:bodyPr anchorCtr="0" anchor="t" bIns="45700" lIns="91425" spcFirstLastPara="1" rIns="91425" wrap="square" tIns="45700">
            <a:normAutofit/>
          </a:bodyPr>
          <a:lstStyle/>
          <a:p>
            <a:pPr indent="0" lvl="0" marL="457200" rtl="0" algn="l">
              <a:lnSpc>
                <a:spcPct val="200000"/>
              </a:lnSpc>
              <a:spcBef>
                <a:spcPts val="0"/>
              </a:spcBef>
              <a:spcAft>
                <a:spcPts val="0"/>
              </a:spcAft>
              <a:buSzPts val="1600"/>
              <a:buNone/>
            </a:pPr>
            <a:r>
              <a:t/>
            </a:r>
            <a:endParaRPr sz="2600"/>
          </a:p>
          <a:p>
            <a:pPr indent="-393700" lvl="0" marL="457200" rtl="0" algn="l">
              <a:lnSpc>
                <a:spcPct val="200000"/>
              </a:lnSpc>
              <a:spcBef>
                <a:spcPts val="0"/>
              </a:spcBef>
              <a:spcAft>
                <a:spcPts val="0"/>
              </a:spcAft>
              <a:buSzPts val="2600"/>
              <a:buChar char="➢"/>
            </a:pPr>
            <a:r>
              <a:rPr lang="en-US" sz="2600"/>
              <a:t>Exhibits how data analysis techniques can be deployed to solve problems in any industry</a:t>
            </a:r>
            <a:endParaRPr/>
          </a:p>
          <a:p>
            <a:pPr indent="-393700" lvl="0" marL="457200" rtl="0" algn="l">
              <a:lnSpc>
                <a:spcPct val="200000"/>
              </a:lnSpc>
              <a:spcBef>
                <a:spcPts val="0"/>
              </a:spcBef>
              <a:spcAft>
                <a:spcPts val="0"/>
              </a:spcAft>
              <a:buSzPts val="2600"/>
              <a:buChar char="➢"/>
            </a:pPr>
            <a:r>
              <a:rPr lang="en-US" sz="2600"/>
              <a:t>In the case of Quinta da Aveleda, choosing the best possible wines for their showroom</a:t>
            </a:r>
            <a:endParaRPr/>
          </a:p>
        </p:txBody>
      </p:sp>
      <p:sp>
        <p:nvSpPr>
          <p:cNvPr id="93" name="Google Shape;93;p6"/>
          <p:cNvSpPr txBox="1"/>
          <p:nvPr>
            <p:ph type="title"/>
          </p:nvPr>
        </p:nvSpPr>
        <p:spPr>
          <a:xfrm>
            <a:off x="722313" y="116632"/>
            <a:ext cx="7234200" cy="796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50000"/>
              <a:buFont typeface="Calibri"/>
              <a:buNone/>
            </a:pPr>
            <a:r>
              <a:rPr i="1" lang="en-US" sz="5000"/>
              <a:t>Significance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grpSp>
        <p:nvGrpSpPr>
          <p:cNvPr id="98" name="Google Shape;98;p7"/>
          <p:cNvGrpSpPr/>
          <p:nvPr/>
        </p:nvGrpSpPr>
        <p:grpSpPr>
          <a:xfrm>
            <a:off x="3464341" y="-17575"/>
            <a:ext cx="4413935" cy="6926580"/>
            <a:chOff x="3464175" y="-17575"/>
            <a:chExt cx="4369800" cy="6858000"/>
          </a:xfrm>
        </p:grpSpPr>
        <p:sp>
          <p:nvSpPr>
            <p:cNvPr id="99" name="Google Shape;99;p7"/>
            <p:cNvSpPr/>
            <p:nvPr/>
          </p:nvSpPr>
          <p:spPr>
            <a:xfrm>
              <a:off x="3464175" y="-17575"/>
              <a:ext cx="4369800" cy="6858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7"/>
            <p:cNvPicPr preferRelativeResize="0"/>
            <p:nvPr/>
          </p:nvPicPr>
          <p:blipFill rotWithShape="1">
            <a:blip r:embed="rId3">
              <a:alphaModFix amt="54000"/>
            </a:blip>
            <a:srcRect b="0" l="0" r="36281" t="0"/>
            <a:stretch/>
          </p:blipFill>
          <p:spPr>
            <a:xfrm>
              <a:off x="3464175" y="-17575"/>
              <a:ext cx="4308225" cy="6858000"/>
            </a:xfrm>
            <a:prstGeom prst="rect">
              <a:avLst/>
            </a:prstGeom>
            <a:noFill/>
            <a:ln>
              <a:noFill/>
            </a:ln>
          </p:spPr>
        </p:pic>
      </p:grpSp>
      <p:sp>
        <p:nvSpPr>
          <p:cNvPr id="101" name="Google Shape;101;p7"/>
          <p:cNvSpPr txBox="1"/>
          <p:nvPr/>
        </p:nvSpPr>
        <p:spPr>
          <a:xfrm>
            <a:off x="4339350" y="2708925"/>
            <a:ext cx="2969100" cy="1800453"/>
          </a:xfrm>
          <a:prstGeom prst="rect">
            <a:avLst/>
          </a:prstGeom>
          <a:noFill/>
          <a:ln>
            <a:noFill/>
          </a:ln>
        </p:spPr>
        <p:txBody>
          <a:bodyPr anchorCtr="0" anchor="t" bIns="45700" lIns="91425" spcFirstLastPara="1" rIns="91425" wrap="square" tIns="45700">
            <a:spAutoFit/>
          </a:bodyPr>
          <a:lstStyle/>
          <a:p>
            <a:pPr indent="-114300" lvl="0" marL="0" marR="0" rtl="0" algn="l">
              <a:lnSpc>
                <a:spcPct val="300000"/>
              </a:lnSpc>
              <a:spcBef>
                <a:spcPts val="0"/>
              </a:spcBef>
              <a:spcAft>
                <a:spcPts val="0"/>
              </a:spcAft>
              <a:buClr>
                <a:schemeClr val="lt1"/>
              </a:buClr>
              <a:buSzPts val="1800"/>
              <a:buFont typeface="Calibri"/>
              <a:buAutoNum type="arabicPeriod"/>
            </a:pPr>
            <a:r>
              <a:rPr b="0" i="0" lang="en-US" sz="1800" u="none" cap="none" strike="noStrike">
                <a:solidFill>
                  <a:schemeClr val="lt1"/>
                </a:solidFill>
                <a:latin typeface="Calibri"/>
                <a:ea typeface="Calibri"/>
                <a:cs typeface="Calibri"/>
                <a:sym typeface="Calibri"/>
              </a:rPr>
              <a:t>The Data</a:t>
            </a:r>
            <a:endParaRPr/>
          </a:p>
          <a:p>
            <a:pPr indent="-114300" lvl="0" marL="0" marR="0" rtl="0" algn="l">
              <a:lnSpc>
                <a:spcPct val="300000"/>
              </a:lnSpc>
              <a:spcBef>
                <a:spcPts val="0"/>
              </a:spcBef>
              <a:spcAft>
                <a:spcPts val="0"/>
              </a:spcAft>
              <a:buClr>
                <a:schemeClr val="lt1"/>
              </a:buClr>
              <a:buSzPts val="1800"/>
              <a:buFont typeface="Calibri"/>
              <a:buAutoNum type="arabicPeriod"/>
            </a:pPr>
            <a:r>
              <a:rPr b="0" i="0" lang="en-US" sz="1800" u="none" cap="none" strike="noStrike">
                <a:solidFill>
                  <a:schemeClr val="lt1"/>
                </a:solidFill>
                <a:latin typeface="Calibri"/>
                <a:ea typeface="Calibri"/>
                <a:cs typeface="Calibri"/>
                <a:sym typeface="Calibri"/>
              </a:rPr>
              <a:t>Data Preparation</a:t>
            </a:r>
            <a:endParaRPr b="0" i="0" sz="1900" u="none" cap="none" strike="noStrike">
              <a:solidFill>
                <a:srgbClr val="000000"/>
              </a:solidFill>
              <a:latin typeface="Arial"/>
              <a:ea typeface="Arial"/>
              <a:cs typeface="Arial"/>
              <a:sym typeface="Arial"/>
            </a:endParaRPr>
          </a:p>
        </p:txBody>
      </p:sp>
      <p:grpSp>
        <p:nvGrpSpPr>
          <p:cNvPr id="102" name="Google Shape;102;p7"/>
          <p:cNvGrpSpPr/>
          <p:nvPr/>
        </p:nvGrpSpPr>
        <p:grpSpPr>
          <a:xfrm>
            <a:off x="4339352" y="620688"/>
            <a:ext cx="2661600" cy="1817002"/>
            <a:chOff x="4375356" y="620688"/>
            <a:chExt cx="2661600" cy="1817002"/>
          </a:xfrm>
        </p:grpSpPr>
        <p:sp>
          <p:nvSpPr>
            <p:cNvPr id="103" name="Google Shape;103;p7"/>
            <p:cNvSpPr txBox="1"/>
            <p:nvPr/>
          </p:nvSpPr>
          <p:spPr>
            <a:xfrm>
              <a:off x="4517994" y="1052736"/>
              <a:ext cx="2376300" cy="13849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Data Understanding &amp; Preparation</a:t>
              </a:r>
              <a:endParaRPr b="0" i="0" sz="1800" u="none" cap="none" strike="noStrike">
                <a:solidFill>
                  <a:srgbClr val="000000"/>
                </a:solidFill>
                <a:latin typeface="Arial"/>
                <a:ea typeface="Arial"/>
                <a:cs typeface="Arial"/>
                <a:sym typeface="Arial"/>
              </a:endParaRPr>
            </a:p>
          </p:txBody>
        </p:sp>
        <p:sp>
          <p:nvSpPr>
            <p:cNvPr id="104" name="Google Shape;104;p7"/>
            <p:cNvSpPr/>
            <p:nvPr/>
          </p:nvSpPr>
          <p:spPr>
            <a:xfrm>
              <a:off x="4375356" y="1484784"/>
              <a:ext cx="26616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909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sp>
          <p:nvSpPr>
            <p:cNvPr id="105" name="Google Shape;105;p7"/>
            <p:cNvSpPr txBox="1"/>
            <p:nvPr/>
          </p:nvSpPr>
          <p:spPr>
            <a:xfrm>
              <a:off x="5346086" y="620688"/>
              <a:ext cx="720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B81883"/>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8"/>
          <p:cNvSpPr txBox="1"/>
          <p:nvPr>
            <p:ph idx="1" type="body"/>
          </p:nvPr>
        </p:nvSpPr>
        <p:spPr>
          <a:xfrm>
            <a:off x="814922" y="1196752"/>
            <a:ext cx="8005500" cy="4841400"/>
          </a:xfrm>
          <a:prstGeom prst="rect">
            <a:avLst/>
          </a:prstGeom>
          <a:noFill/>
          <a:ln>
            <a:noFill/>
          </a:ln>
        </p:spPr>
        <p:txBody>
          <a:bodyPr anchorCtr="0" anchor="ctr" bIns="45700" lIns="91425" spcFirstLastPara="1" rIns="91425" wrap="square" tIns="45700">
            <a:normAutofit/>
          </a:bodyPr>
          <a:lstStyle/>
          <a:p>
            <a:pPr indent="-393700" lvl="0" marL="457200" rtl="0" algn="l">
              <a:lnSpc>
                <a:spcPct val="200000"/>
              </a:lnSpc>
              <a:spcBef>
                <a:spcPts val="0"/>
              </a:spcBef>
              <a:spcAft>
                <a:spcPts val="0"/>
              </a:spcAft>
              <a:buClr>
                <a:srgbClr val="262626"/>
              </a:buClr>
              <a:buSzPts val="2600"/>
              <a:buChar char="➢"/>
            </a:pPr>
            <a:r>
              <a:rPr lang="en-US" sz="2600">
                <a:solidFill>
                  <a:srgbClr val="262626"/>
                </a:solidFill>
              </a:rPr>
              <a:t>Shape (4,898 rows, 12 variables)</a:t>
            </a:r>
            <a:endParaRPr sz="2600">
              <a:solidFill>
                <a:srgbClr val="262626"/>
              </a:solidFill>
            </a:endParaRPr>
          </a:p>
          <a:p>
            <a:pPr indent="-393700" lvl="0" marL="457200" rtl="0" algn="l">
              <a:lnSpc>
                <a:spcPct val="200000"/>
              </a:lnSpc>
              <a:spcBef>
                <a:spcPts val="0"/>
              </a:spcBef>
              <a:spcAft>
                <a:spcPts val="0"/>
              </a:spcAft>
              <a:buClr>
                <a:srgbClr val="262626"/>
              </a:buClr>
              <a:buSzPts val="2600"/>
              <a:buChar char="➢"/>
            </a:pPr>
            <a:r>
              <a:rPr lang="en-US" sz="2600">
                <a:solidFill>
                  <a:srgbClr val="262626"/>
                </a:solidFill>
              </a:rPr>
              <a:t>Variables:</a:t>
            </a:r>
            <a:endParaRPr sz="2600">
              <a:solidFill>
                <a:srgbClr val="262626"/>
              </a:solidFill>
            </a:endParaRPr>
          </a:p>
          <a:p>
            <a:pPr indent="-393700" lvl="1" marL="914400" rtl="0" algn="l">
              <a:lnSpc>
                <a:spcPct val="100000"/>
              </a:lnSpc>
              <a:spcBef>
                <a:spcPts val="0"/>
              </a:spcBef>
              <a:spcAft>
                <a:spcPts val="0"/>
              </a:spcAft>
              <a:buClr>
                <a:srgbClr val="262626"/>
              </a:buClr>
              <a:buSzPts val="2600"/>
              <a:buChar char="○"/>
            </a:pPr>
            <a:r>
              <a:rPr lang="en-US" sz="2600">
                <a:solidFill>
                  <a:srgbClr val="262626"/>
                </a:solidFill>
              </a:rPr>
              <a:t>Fixed acidity, volatile acidity, citric acid, residual sugar, chlorides, free sulfur dioxide, total sulfur dioxide, density, pH, sulphates, alcohol and quality</a:t>
            </a:r>
            <a:endParaRPr sz="2600">
              <a:solidFill>
                <a:srgbClr val="262626"/>
              </a:solidFill>
            </a:endParaRPr>
          </a:p>
          <a:p>
            <a:pPr indent="0" lvl="0" marL="914400" rtl="0" algn="l">
              <a:lnSpc>
                <a:spcPct val="100000"/>
              </a:lnSpc>
              <a:spcBef>
                <a:spcPts val="0"/>
              </a:spcBef>
              <a:spcAft>
                <a:spcPts val="0"/>
              </a:spcAft>
              <a:buSzPts val="1600"/>
              <a:buNone/>
            </a:pPr>
            <a:r>
              <a:t/>
            </a:r>
            <a:endParaRPr sz="2600">
              <a:solidFill>
                <a:srgbClr val="262626"/>
              </a:solidFill>
            </a:endParaRPr>
          </a:p>
          <a:p>
            <a:pPr indent="-393700" lvl="0" marL="457200" rtl="0" algn="l">
              <a:lnSpc>
                <a:spcPct val="200000"/>
              </a:lnSpc>
              <a:spcBef>
                <a:spcPts val="0"/>
              </a:spcBef>
              <a:spcAft>
                <a:spcPts val="0"/>
              </a:spcAft>
              <a:buClr>
                <a:srgbClr val="262626"/>
              </a:buClr>
              <a:buSzPts val="2600"/>
              <a:buChar char="➢"/>
            </a:pPr>
            <a:r>
              <a:rPr lang="en-US" sz="2600">
                <a:solidFill>
                  <a:srgbClr val="262626"/>
                </a:solidFill>
              </a:rPr>
              <a:t>Predicting Quality</a:t>
            </a:r>
            <a:endParaRPr/>
          </a:p>
        </p:txBody>
      </p:sp>
      <p:sp>
        <p:nvSpPr>
          <p:cNvPr id="111" name="Google Shape;111;p8"/>
          <p:cNvSpPr txBox="1"/>
          <p:nvPr>
            <p:ph type="title"/>
          </p:nvPr>
        </p:nvSpPr>
        <p:spPr>
          <a:xfrm>
            <a:off x="714566" y="183820"/>
            <a:ext cx="8106000" cy="724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500"/>
              <a:buFont typeface="Calibri"/>
              <a:buNone/>
            </a:pPr>
            <a:r>
              <a:rPr lang="en-US" sz="5000"/>
              <a:t>The Data</a:t>
            </a:r>
            <a:endParaRPr sz="5000"/>
          </a:p>
        </p:txBody>
      </p:sp>
      <p:pic>
        <p:nvPicPr>
          <p:cNvPr id="112" name="Google Shape;112;p8"/>
          <p:cNvPicPr preferRelativeResize="0"/>
          <p:nvPr/>
        </p:nvPicPr>
        <p:blipFill rotWithShape="1">
          <a:blip r:embed="rId3">
            <a:alphaModFix/>
          </a:blip>
          <a:srcRect b="0" l="0" r="0" t="0"/>
          <a:stretch/>
        </p:blipFill>
        <p:spPr>
          <a:xfrm>
            <a:off x="6949800" y="4663800"/>
            <a:ext cx="2194202" cy="2194202"/>
          </a:xfrm>
          <a:prstGeom prst="rect">
            <a:avLst/>
          </a:prstGeom>
          <a:noFill/>
          <a:ln>
            <a:noFill/>
          </a:ln>
        </p:spPr>
      </p:pic>
      <p:pic>
        <p:nvPicPr>
          <p:cNvPr id="113" name="Google Shape;113;p8"/>
          <p:cNvPicPr preferRelativeResize="0"/>
          <p:nvPr/>
        </p:nvPicPr>
        <p:blipFill rotWithShape="1">
          <a:blip r:embed="rId4">
            <a:alphaModFix/>
          </a:blip>
          <a:srcRect b="0" l="0" r="0" t="0"/>
          <a:stretch/>
        </p:blipFill>
        <p:spPr>
          <a:xfrm>
            <a:off x="6949800" y="4663800"/>
            <a:ext cx="2194202" cy="21942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9"/>
          <p:cNvSpPr txBox="1"/>
          <p:nvPr>
            <p:ph idx="1" type="body"/>
          </p:nvPr>
        </p:nvSpPr>
        <p:spPr>
          <a:xfrm>
            <a:off x="722312" y="1196752"/>
            <a:ext cx="8110800" cy="4841400"/>
          </a:xfrm>
          <a:prstGeom prst="rect">
            <a:avLst/>
          </a:prstGeom>
          <a:noFill/>
          <a:ln>
            <a:noFill/>
          </a:ln>
        </p:spPr>
        <p:txBody>
          <a:bodyPr anchorCtr="0" anchor="ctr" bIns="45700" lIns="91425" spcFirstLastPara="1" rIns="91425" wrap="square" tIns="45700">
            <a:normAutofit/>
          </a:bodyPr>
          <a:lstStyle/>
          <a:p>
            <a:pPr indent="-393700" lvl="0" marL="457200" rtl="0" algn="l">
              <a:lnSpc>
                <a:spcPct val="200000"/>
              </a:lnSpc>
              <a:spcBef>
                <a:spcPts val="0"/>
              </a:spcBef>
              <a:spcAft>
                <a:spcPts val="0"/>
              </a:spcAft>
              <a:buSzPts val="2600"/>
              <a:buChar char="➢"/>
            </a:pPr>
            <a:r>
              <a:rPr lang="en-US" sz="2600"/>
              <a:t>Cleaning</a:t>
            </a:r>
            <a:endParaRPr/>
          </a:p>
          <a:p>
            <a:pPr indent="-393700" lvl="1" marL="914400" rtl="0" algn="l">
              <a:lnSpc>
                <a:spcPct val="200000"/>
              </a:lnSpc>
              <a:spcBef>
                <a:spcPts val="0"/>
              </a:spcBef>
              <a:spcAft>
                <a:spcPts val="0"/>
              </a:spcAft>
              <a:buSzPts val="2600"/>
              <a:buChar char="➢"/>
            </a:pPr>
            <a:r>
              <a:rPr lang="en-US" sz="2600"/>
              <a:t>Column Names </a:t>
            </a:r>
            <a:endParaRPr sz="2600"/>
          </a:p>
          <a:p>
            <a:pPr indent="-393700" lvl="1" marL="914400" rtl="0" algn="l">
              <a:lnSpc>
                <a:spcPct val="200000"/>
              </a:lnSpc>
              <a:spcBef>
                <a:spcPts val="0"/>
              </a:spcBef>
              <a:spcAft>
                <a:spcPts val="0"/>
              </a:spcAft>
              <a:buSzPts val="2600"/>
              <a:buChar char="➢"/>
            </a:pPr>
            <a:r>
              <a:rPr lang="en-US" sz="2600"/>
              <a:t>Null Values</a:t>
            </a:r>
            <a:endParaRPr/>
          </a:p>
          <a:p>
            <a:pPr indent="-393700" lvl="1" marL="914400" rtl="0" algn="l">
              <a:lnSpc>
                <a:spcPct val="200000"/>
              </a:lnSpc>
              <a:spcBef>
                <a:spcPts val="0"/>
              </a:spcBef>
              <a:spcAft>
                <a:spcPts val="0"/>
              </a:spcAft>
              <a:buSzPts val="2600"/>
              <a:buChar char="➢"/>
            </a:pPr>
            <a:r>
              <a:rPr lang="en-US" sz="2600"/>
              <a:t>Quality Column</a:t>
            </a:r>
            <a:endParaRPr/>
          </a:p>
        </p:txBody>
      </p:sp>
      <p:sp>
        <p:nvSpPr>
          <p:cNvPr id="119" name="Google Shape;119;p9"/>
          <p:cNvSpPr txBox="1"/>
          <p:nvPr>
            <p:ph type="title"/>
          </p:nvPr>
        </p:nvSpPr>
        <p:spPr>
          <a:xfrm>
            <a:off x="722313" y="116632"/>
            <a:ext cx="7234200" cy="796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500"/>
              <a:buFont typeface="Calibri"/>
              <a:buNone/>
            </a:pPr>
            <a:r>
              <a:rPr lang="en-US" sz="5000"/>
              <a:t>Data Preparation</a:t>
            </a:r>
            <a:endParaRPr sz="5000"/>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회색조">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